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31" r:id="rId4"/>
    <p:sldId id="354" r:id="rId5"/>
    <p:sldId id="352" r:id="rId6"/>
    <p:sldId id="330" r:id="rId7"/>
    <p:sldId id="327" r:id="rId8"/>
    <p:sldId id="328" r:id="rId9"/>
    <p:sldId id="332" r:id="rId10"/>
    <p:sldId id="3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1" r:id="rId22"/>
    <p:sldId id="274" r:id="rId23"/>
    <p:sldId id="275" r:id="rId24"/>
    <p:sldId id="333" r:id="rId25"/>
    <p:sldId id="286" r:id="rId26"/>
    <p:sldId id="334" r:id="rId27"/>
    <p:sldId id="289" r:id="rId28"/>
    <p:sldId id="288" r:id="rId29"/>
    <p:sldId id="335" r:id="rId30"/>
    <p:sldId id="302" r:id="rId31"/>
    <p:sldId id="336" r:id="rId32"/>
    <p:sldId id="307" r:id="rId33"/>
    <p:sldId id="308" r:id="rId34"/>
    <p:sldId id="344" r:id="rId35"/>
    <p:sldId id="345" r:id="rId36"/>
    <p:sldId id="339" r:id="rId37"/>
    <p:sldId id="337" r:id="rId38"/>
    <p:sldId id="338" r:id="rId39"/>
    <p:sldId id="340" r:id="rId40"/>
    <p:sldId id="341" r:id="rId41"/>
    <p:sldId id="360" r:id="rId42"/>
    <p:sldId id="342" r:id="rId43"/>
    <p:sldId id="343" r:id="rId44"/>
    <p:sldId id="347" r:id="rId45"/>
    <p:sldId id="348" r:id="rId46"/>
    <p:sldId id="349" r:id="rId47"/>
    <p:sldId id="353" r:id="rId48"/>
    <p:sldId id="355" r:id="rId49"/>
    <p:sldId id="356" r:id="rId50"/>
    <p:sldId id="35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3" autoAdjust="0"/>
    <p:restoredTop sz="88673" autoAdjust="0"/>
  </p:normalViewPr>
  <p:slideViewPr>
    <p:cSldViewPr snapToGrid="0" snapToObjects="1">
      <p:cViewPr varScale="1">
        <p:scale>
          <a:sx n="97" d="100"/>
          <a:sy n="97" d="100"/>
        </p:scale>
        <p:origin x="-1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Eli\Desktop\Ondux%20Sigmod\Gra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Dataset: Web</a:t>
            </a:r>
            <a:r>
              <a:rPr lang="en-US" sz="1600" baseline="0" dirty="0" smtClean="0"/>
              <a:t> </a:t>
            </a:r>
            <a:r>
              <a:rPr lang="en-US" sz="1600" baseline="0" dirty="0"/>
              <a:t>Ads </a:t>
            </a:r>
            <a:r>
              <a:rPr lang="en-US" sz="1600" baseline="0" dirty="0" smtClean="0"/>
              <a:t>| Fonte Folha </a:t>
            </a:r>
            <a:r>
              <a:rPr lang="en-US" sz="1600" baseline="0" dirty="0"/>
              <a:t>On-line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Plan1!$C$71</c:f>
              <c:strCache>
                <c:ptCount val="1"/>
                <c:pt idx="0">
                  <c:v>U-CRF</c:v>
                </c:pt>
              </c:strCache>
            </c:strRef>
          </c:tx>
          <c:invertIfNegative val="0"/>
          <c:cat>
            <c:strRef>
              <c:f>Plan1!$B$72:$B$79</c:f>
              <c:strCache>
                <c:ptCount val="8"/>
                <c:pt idx="0">
                  <c:v>Bedroom</c:v>
                </c:pt>
                <c:pt idx="1">
                  <c:v>Living</c:v>
                </c:pt>
                <c:pt idx="2">
                  <c:v>Phone</c:v>
                </c:pt>
                <c:pt idx="3">
                  <c:v>Price</c:v>
                </c:pt>
                <c:pt idx="4">
                  <c:v>Kitchen</c:v>
                </c:pt>
                <c:pt idx="5">
                  <c:v>Bathrom</c:v>
                </c:pt>
                <c:pt idx="6">
                  <c:v>Others</c:v>
                </c:pt>
                <c:pt idx="7">
                  <c:v>Average</c:v>
                </c:pt>
              </c:strCache>
            </c:strRef>
          </c:cat>
          <c:val>
            <c:numRef>
              <c:f>Plan1!$C$72:$C$79</c:f>
              <c:numCache>
                <c:formatCode>General</c:formatCode>
                <c:ptCount val="8"/>
                <c:pt idx="0">
                  <c:v>0.79</c:v>
                </c:pt>
                <c:pt idx="1">
                  <c:v>0.720000000000001</c:v>
                </c:pt>
                <c:pt idx="2">
                  <c:v>0.750000000000003</c:v>
                </c:pt>
                <c:pt idx="3">
                  <c:v>0.78</c:v>
                </c:pt>
                <c:pt idx="4">
                  <c:v>0.78</c:v>
                </c:pt>
                <c:pt idx="5">
                  <c:v>0.81</c:v>
                </c:pt>
                <c:pt idx="6">
                  <c:v>0.730000000000001</c:v>
                </c:pt>
                <c:pt idx="7">
                  <c:v>0.760000000000004</c:v>
                </c:pt>
              </c:numCache>
            </c:numRef>
          </c:val>
        </c:ser>
        <c:ser>
          <c:idx val="1"/>
          <c:order val="1"/>
          <c:tx>
            <c:strRef>
              <c:f>Plan1!$D$71</c:f>
              <c:strCache>
                <c:ptCount val="1"/>
                <c:pt idx="0">
                  <c:v>ONDUX-M</c:v>
                </c:pt>
              </c:strCache>
            </c:strRef>
          </c:tx>
          <c:invertIfNegative val="0"/>
          <c:cat>
            <c:strRef>
              <c:f>Plan1!$B$72:$B$79</c:f>
              <c:strCache>
                <c:ptCount val="8"/>
                <c:pt idx="0">
                  <c:v>Bedroom</c:v>
                </c:pt>
                <c:pt idx="1">
                  <c:v>Living</c:v>
                </c:pt>
                <c:pt idx="2">
                  <c:v>Phone</c:v>
                </c:pt>
                <c:pt idx="3">
                  <c:v>Price</c:v>
                </c:pt>
                <c:pt idx="4">
                  <c:v>Kitchen</c:v>
                </c:pt>
                <c:pt idx="5">
                  <c:v>Bathrom</c:v>
                </c:pt>
                <c:pt idx="6">
                  <c:v>Others</c:v>
                </c:pt>
                <c:pt idx="7">
                  <c:v>Average</c:v>
                </c:pt>
              </c:strCache>
            </c:strRef>
          </c:cat>
          <c:val>
            <c:numRef>
              <c:f>Plan1!$D$72:$D$79</c:f>
              <c:numCache>
                <c:formatCode>General</c:formatCode>
                <c:ptCount val="8"/>
                <c:pt idx="0">
                  <c:v>0.730000000000001</c:v>
                </c:pt>
                <c:pt idx="1">
                  <c:v>0.850000000000001</c:v>
                </c:pt>
                <c:pt idx="2">
                  <c:v>0.88</c:v>
                </c:pt>
                <c:pt idx="3">
                  <c:v>0.9</c:v>
                </c:pt>
                <c:pt idx="4">
                  <c:v>0.770000000000004</c:v>
                </c:pt>
                <c:pt idx="5">
                  <c:v>0.760000000000004</c:v>
                </c:pt>
                <c:pt idx="6">
                  <c:v>0.770000000000004</c:v>
                </c:pt>
                <c:pt idx="7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Plan1!$E$71</c:f>
              <c:strCache>
                <c:ptCount val="1"/>
                <c:pt idx="0">
                  <c:v>ONDUX-R</c:v>
                </c:pt>
              </c:strCache>
            </c:strRef>
          </c:tx>
          <c:invertIfNegative val="0"/>
          <c:cat>
            <c:strRef>
              <c:f>Plan1!$B$72:$B$79</c:f>
              <c:strCache>
                <c:ptCount val="8"/>
                <c:pt idx="0">
                  <c:v>Bedroom</c:v>
                </c:pt>
                <c:pt idx="1">
                  <c:v>Living</c:v>
                </c:pt>
                <c:pt idx="2">
                  <c:v>Phone</c:v>
                </c:pt>
                <c:pt idx="3">
                  <c:v>Price</c:v>
                </c:pt>
                <c:pt idx="4">
                  <c:v>Kitchen</c:v>
                </c:pt>
                <c:pt idx="5">
                  <c:v>Bathrom</c:v>
                </c:pt>
                <c:pt idx="6">
                  <c:v>Others</c:v>
                </c:pt>
                <c:pt idx="7">
                  <c:v>Average</c:v>
                </c:pt>
              </c:strCache>
            </c:strRef>
          </c:cat>
          <c:val>
            <c:numRef>
              <c:f>Plan1!$E$72:$E$79</c:f>
              <c:numCache>
                <c:formatCode>General</c:formatCode>
                <c:ptCount val="8"/>
                <c:pt idx="0">
                  <c:v>0.860000000000001</c:v>
                </c:pt>
                <c:pt idx="1">
                  <c:v>0.9</c:v>
                </c:pt>
                <c:pt idx="2">
                  <c:v>0.92</c:v>
                </c:pt>
                <c:pt idx="3">
                  <c:v>0.93</c:v>
                </c:pt>
                <c:pt idx="4">
                  <c:v>0.840000000000001</c:v>
                </c:pt>
                <c:pt idx="5">
                  <c:v>0.79</c:v>
                </c:pt>
                <c:pt idx="6">
                  <c:v>0.81</c:v>
                </c:pt>
                <c:pt idx="7">
                  <c:v>0.840000000000001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673448"/>
        <c:axId val="2137067672"/>
      </c:barChart>
      <c:catAx>
        <c:axId val="213767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Atributos</a:t>
                </a:r>
                <a:endParaRPr lang="en-US" sz="12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7067672"/>
        <c:crosses val="autoZero"/>
        <c:auto val="1"/>
        <c:lblAlgn val="ctr"/>
        <c:lblOffset val="100"/>
        <c:noMultiLvlLbl val="0"/>
      </c:catAx>
      <c:valAx>
        <c:axId val="2137067672"/>
        <c:scaling>
          <c:orientation val="minMax"/>
          <c:max val="1.0"/>
          <c:min val="0.0"/>
        </c:scaling>
        <c:delete val="0"/>
        <c:axPos val="l"/>
        <c:majorGridlines>
          <c:spPr>
            <a:ln w="12700"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err="1" smtClean="0"/>
                  <a:t>Medida</a:t>
                </a:r>
                <a:r>
                  <a:rPr lang="en-US" sz="1200" baseline="0" dirty="0" smtClean="0"/>
                  <a:t> F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37673448"/>
        <c:crosses val="autoZero"/>
        <c:crossBetween val="between"/>
        <c:majorUnit val="0.2"/>
      </c:valAx>
      <c:spPr>
        <a:ln w="12700">
          <a:solidFill>
            <a:sysClr val="windowText" lastClr="000000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25400">
      <a:solidFill>
        <a:sysClr val="windowText" lastClr="000000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045F-FDF9-454C-B0A8-F3E125FBF82C}" type="datetimeFigureOut">
              <a:rPr lang="en-US" smtClean="0"/>
              <a:t>7/24/13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7E73-A6E2-6049-A82F-792DF8F7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21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33A9F-63AF-A74C-A080-D3E1B6C63514}" type="datetimeFigureOut">
              <a:rPr lang="en-US" smtClean="0"/>
              <a:t>7/24/13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B8782-4380-014C-8EA3-3E648DF40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05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ronaconsulting.com/.a/6a00d8341c761a53ef016767bafa2c970b-pi" TargetMode="External"/><Relationship Id="rId4" Type="http://schemas.openxmlformats.org/officeDocument/2006/relationships/hyperlink" Target="http://www.searchenginejournal.com/stats-on-facebook-2012-infographic/40301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ronaconsulting.com/.a/6a00d8341c761a53ef016767bafa2c970b-pi" TargetMode="External"/><Relationship Id="rId4" Type="http://schemas.openxmlformats.org/officeDocument/2006/relationships/hyperlink" Target="http://www.searchenginejournal.com/stats-on-facebook-2012-infographic/40301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ronaconsulting.com/.a/6a00d8341c761a53ef016767bafa2c970b-pi" TargetMode="External"/><Relationship Id="rId4" Type="http://schemas.openxmlformats.org/officeDocument/2006/relationships/hyperlink" Target="http://www.searchenginejournal.com/stats-on-facebook-2012-infographic/40301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ronaconsulting.com/.a/6a00d8341c761a53ef016767bafa2c970b-pi" TargetMode="External"/><Relationship Id="rId4" Type="http://schemas.openxmlformats.org/officeDocument/2006/relationships/hyperlink" Target="http://www.searchenginejournal.com/stats-on-facebook-2012-infographic/40301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citations?hl=en&amp;vq=eng_databasesinformationsystems&amp;view_op=list_hcore&amp;venue=yChjqNpzfk0J.20121115" TargetMode="External"/><Relationship Id="rId4" Type="http://schemas.openxmlformats.org/officeDocument/2006/relationships/hyperlink" Target="http://scholar.google.com/citations?hl=en&amp;vq=eng_databasesinformationsystems&amp;view_op=list_hcore&amp;venue=3jwGrP054nEJ.20121115" TargetMode="External"/><Relationship Id="rId5" Type="http://schemas.openxmlformats.org/officeDocument/2006/relationships/hyperlink" Target="http://scholar.google.com/citations?hl=en&amp;vq=eng_databasesinformationsystems&amp;view_op=list_hcore&amp;venue=-IirMFdUXygJ.20121115" TargetMode="External"/><Relationship Id="rId6" Type="http://schemas.openxmlformats.org/officeDocument/2006/relationships/hyperlink" Target="http://scholar.google.com/citations?hl=en&amp;vq=eng_databasesinformationsystems&amp;view_op=list_hcore&amp;venue=Gf4FWVmkfbwJ.20121115" TargetMode="External"/><Relationship Id="rId7" Type="http://schemas.openxmlformats.org/officeDocument/2006/relationships/hyperlink" Target="http://scholar.google.com/citations?hl=en&amp;vq=eng_databasesinformationsystems&amp;view_op=list_hcore&amp;venue=uEl9LvKvOeIJ.20121115" TargetMode="External"/><Relationship Id="rId8" Type="http://schemas.openxmlformats.org/officeDocument/2006/relationships/hyperlink" Target="http://scholar.google.com/citations?hl=en&amp;vq=eng_databasesinformationsystems&amp;view_op=list_hcore&amp;venue=sfDhKKA_R5MJ.2012111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175 million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Average number of tweets sent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every day throughout 2012.</a:t>
            </a:r>
            <a:endParaRPr lang="en-US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2.7 billion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 of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likes on Facebook every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8782-4380-014C-8EA3-3E648DF400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8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392477"/>
            <a:fld id="{0A4ADC0B-2FCC-4AB1-AA17-21DD9B4C2045}" type="slidenum">
              <a:rPr lang="pt-BR" smtClean="0"/>
              <a:pPr defTabSz="392477"/>
              <a:t>14</a:t>
            </a:fld>
            <a:endParaRPr lang="pt-BR" dirty="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Pensar em mudar o nome da seção para nossa abordagem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Attribute Vocabulary</a:t>
            </a:r>
          </a:p>
          <a:p>
            <a:pPr lvl="1"/>
            <a:r>
              <a:rPr lang="en-US" sz="2000" dirty="0" smtClean="0"/>
              <a:t>Exploit the common vocabulary often shared by values of textual attributes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8782-4380-014C-8EA3-3E648DF400A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4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Attribute Value Range</a:t>
            </a:r>
          </a:p>
          <a:p>
            <a:pPr lvl="1"/>
            <a:r>
              <a:rPr lang="en-US" sz="2000" dirty="0" smtClean="0"/>
              <a:t>For the case of numeric candidate values,  it measures the similarity between a numeric value and the set of values of a numeric attribute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8782-4380-014C-8EA3-3E648DF400A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4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Attribute Value Format</a:t>
            </a:r>
          </a:p>
          <a:p>
            <a:pPr lvl="1"/>
            <a:r>
              <a:rPr lang="en-US" sz="2000" dirty="0" smtClean="0"/>
              <a:t>Exploits the common format often used to represent values of some attributes.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8782-4380-014C-8EA3-3E648DF400A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00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Colocar slides</a:t>
            </a:r>
            <a:r>
              <a:rPr lang="en-US" baseline="0" dirty="0" smtClean="0"/>
              <a:t> para combináção e processo de otimização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Ressalter</a:t>
            </a:r>
            <a:r>
              <a:rPr lang="en-US" baseline="0" dirty="0" smtClean="0"/>
              <a:t> q esses conjuntos de features são independentes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concluindo a seção de abordagem</a:t>
            </a:r>
            <a:r>
              <a:rPr lang="en-US" baseline="0" dirty="0" smtClean="0"/>
              <a:t> e indicando os métodos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concluindo a seção de abordagem</a:t>
            </a:r>
            <a:r>
              <a:rPr lang="en-US" baseline="0" dirty="0" smtClean="0"/>
              <a:t> e indicando os métodos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concluindo a seção de abordagem</a:t>
            </a:r>
            <a:r>
              <a:rPr lang="en-US" baseline="0" dirty="0" smtClean="0"/>
              <a:t> e indicando os métodos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Delimeted somehow, so that IETS methods receive a single record at a time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Delimeted somehow, so that IETS methods receive a single record at a time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Colocar exemplo</a:t>
            </a:r>
            <a:r>
              <a:rPr lang="en-US" baseline="0" dirty="0" smtClean="0"/>
              <a:t> do endereço da tese.</a:t>
            </a:r>
          </a:p>
          <a:p>
            <a:r>
              <a:rPr lang="en-US" baseline="0" dirty="0" smtClean="0"/>
              <a:t>Rever aonde colocar a literatura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Record Level F-Measure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/>
            <a:endParaRPr lang="en-US" dirty="0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B3CD1-5EEC-4B93-862F-D074CE78E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FAPEAM</a:t>
            </a:r>
          </a:p>
          <a:p>
            <a:r>
              <a:rPr lang="en-US" dirty="0" smtClean="0"/>
              <a:t>CNPQ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175 million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Average number of tweets sent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every day throughout 2012.</a:t>
            </a:r>
            <a:endParaRPr lang="en-US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2.7 billion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 of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likes on Facebook every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8782-4380-014C-8EA3-3E648DF400A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82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175 million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Average number of tweets sent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every day throughout 2012.</a:t>
            </a:r>
            <a:endParaRPr lang="en-US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2.7 billion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 of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likes on Facebook every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8782-4380-014C-8EA3-3E648DF400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82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175 million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Average number of tweets sent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every day throughout 2012.</a:t>
            </a:r>
            <a:endParaRPr lang="en-US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2.7 billion –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 of 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likes on Facebook every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8782-4380-014C-8EA3-3E648DF400A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8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Novel Reinforcement Strategy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B3CD1-5EEC-4B93-862F-D074CE78E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h5-index	h5-median	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	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(WWW)	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93	148	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	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67	97	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	ACM SIGMOD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	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66	111	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	ACM SIGIR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retrieval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63	88	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	IEEE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59	93	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	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American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	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54	77	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B3CD1-5EEC-4B93-862F-D074CE78E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B3CD1-5EEC-4B93-862F-D074CE78E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Novel Reinforcement Strategy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B3CD1-5EEC-4B93-862F-D074CE78E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concluindo a seção de abordagem</a:t>
            </a:r>
            <a:r>
              <a:rPr lang="en-US" baseline="0" dirty="0" smtClean="0"/>
              <a:t> e indicando os métodos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Incluir prelúdio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7459-6B76-4073-B808-9A2DC257DDF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392477"/>
            <a:fld id="{0A4ADC0B-2FCC-4AB1-AA17-21DD9B4C2045}" type="slidenum">
              <a:rPr lang="pt-BR" smtClean="0"/>
              <a:pPr defTabSz="392477"/>
              <a:t>13</a:t>
            </a:fld>
            <a:endParaRPr lang="pt-BR" dirty="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12BBF2-E513-D242-9F66-2A08CAE1F9F1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C692A22-B544-AD40-99CA-C715AD47BD9C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07E0C739-2F22-1E4B-9CB4-5ED72DB33E68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3110"/>
            <a:ext cx="8153400" cy="990600"/>
          </a:xfrm>
        </p:spPr>
        <p:txBody>
          <a:bodyPr>
            <a:normAutofit/>
          </a:bodyPr>
          <a:lstStyle>
            <a:lvl1pPr algn="l">
              <a:defRPr sz="3800" b="0">
                <a:latin typeface="+mj-lt"/>
                <a:cs typeface="Candara"/>
              </a:defRPr>
            </a:lvl1pPr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732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58471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0" y="6505718"/>
            <a:ext cx="9157008" cy="365125"/>
          </a:xfrm>
          <a:prstGeom prst="rect">
            <a:avLst/>
          </a:prstGeom>
          <a:solidFill>
            <a:schemeClr val="accent2"/>
          </a:solidFill>
        </p:spPr>
        <p:txBody>
          <a:bodyPr vert="horz" anchor="ctr"/>
          <a:lstStyle>
            <a:defPPr>
              <a:defRPr lang="en-US"/>
            </a:defPPr>
            <a:lvl1pPr marL="0" algn="l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CTD 2013</a:t>
            </a:r>
            <a:r>
              <a:rPr lang="en-US" baseline="0" dirty="0" smtClean="0"/>
              <a:t>                              </a:t>
            </a:r>
            <a:r>
              <a:rPr lang="en-US" dirty="0" smtClean="0"/>
              <a:t>Eli Cortez – Unsupervised Information Extraction by Text Segmentation </a:t>
            </a:r>
            <a:r>
              <a:rPr lang="en-US" baseline="0" dirty="0" smtClean="0"/>
              <a:t>              </a:t>
            </a:r>
            <a:r>
              <a:rPr lang="en-US" dirty="0" smtClean="0"/>
              <a:t>PPGI/UFAM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001036E-5641-5047-8750-4863B833CA18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8A5B51AD-5EC4-DE42-A17E-230FD1DD71FE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0B7B368-F774-9246-9652-D5445755733A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696F175-47AB-3346-B112-C26D84598384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1193282-3976-6440-926D-79E73F5B4D7A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6783773-3EBB-7348-BA10-8DC035C4A684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AB9DACCF-B007-104D-B1BF-F867F7CEB0FC}" type="datetime1">
              <a:rPr lang="en-US" smtClean="0"/>
              <a:t>7/24/13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7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8334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494" y="6492728"/>
            <a:ext cx="9126506" cy="365125"/>
          </a:xfrm>
          <a:prstGeom prst="rect">
            <a:avLst/>
          </a:prstGeom>
          <a:solidFill>
            <a:srgbClr val="DD8047"/>
          </a:solidFill>
        </p:spPr>
        <p:txBody>
          <a:bodyPr vert="horz" anchor="ctr"/>
          <a:lstStyle>
            <a:lvl1pPr algn="l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Eli Cortez – Unsupervised Information Extraction by Text Segmentation – PPGI/UFAM  CTD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01758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633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0633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5536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160" y="2151565"/>
            <a:ext cx="7772400" cy="18679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ndara"/>
                <a:cs typeface="Candara"/>
              </a:rPr>
              <a:t>Unsupervised Information Extraction by Text Segmentation</a:t>
            </a:r>
            <a:endParaRPr lang="en-US" b="1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160" y="4605734"/>
            <a:ext cx="6400800" cy="12700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/>
                <a:cs typeface="Candara"/>
              </a:rPr>
              <a:t>Eli Cortez</a:t>
            </a:r>
          </a:p>
          <a:p>
            <a:r>
              <a:rPr lang="en-US" dirty="0" err="1" smtClean="0">
                <a:latin typeface="Candara"/>
                <a:cs typeface="Candara"/>
              </a:rPr>
              <a:t>Altigran</a:t>
            </a:r>
            <a:r>
              <a:rPr lang="en-US" dirty="0" smtClean="0">
                <a:latin typeface="Candara"/>
                <a:cs typeface="Candara"/>
              </a:rPr>
              <a:t> da Silva (</a:t>
            </a:r>
            <a:r>
              <a:rPr lang="en-US" dirty="0" err="1" smtClean="0">
                <a:latin typeface="Candara"/>
                <a:cs typeface="Candara"/>
              </a:rPr>
              <a:t>Orientador</a:t>
            </a:r>
            <a:r>
              <a:rPr lang="en-US" dirty="0" smtClean="0">
                <a:latin typeface="Candara"/>
                <a:cs typeface="Candara"/>
              </a:rPr>
              <a:t>)</a:t>
            </a:r>
          </a:p>
        </p:txBody>
      </p:sp>
      <p:pic>
        <p:nvPicPr>
          <p:cNvPr id="4" name="Imagem 5" descr="ufam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60" y="290187"/>
            <a:ext cx="1356710" cy="135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89618" y="312538"/>
            <a:ext cx="7213130" cy="1270065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ndara"/>
                <a:cs typeface="Candara"/>
              </a:rPr>
              <a:t>Universidade Federal do Amazonas</a:t>
            </a:r>
          </a:p>
          <a:p>
            <a:r>
              <a:rPr lang="en-US" dirty="0" err="1" smtClean="0">
                <a:latin typeface="Candara"/>
                <a:cs typeface="Candara"/>
              </a:rPr>
              <a:t>Instituto</a:t>
            </a:r>
            <a:r>
              <a:rPr lang="en-US" dirty="0" smtClean="0">
                <a:latin typeface="Candara"/>
                <a:cs typeface="Candara"/>
              </a:rPr>
              <a:t> de </a:t>
            </a:r>
            <a:r>
              <a:rPr lang="en-US" dirty="0" err="1" smtClean="0">
                <a:latin typeface="Candara"/>
                <a:cs typeface="Candara"/>
              </a:rPr>
              <a:t>Computação</a:t>
            </a:r>
            <a:endParaRPr lang="en-US" dirty="0" smtClean="0">
              <a:latin typeface="Candara"/>
              <a:cs typeface="Candara"/>
            </a:endParaRPr>
          </a:p>
          <a:p>
            <a:r>
              <a:rPr lang="en-US" dirty="0" err="1" smtClean="0">
                <a:latin typeface="Candara"/>
                <a:cs typeface="Candara"/>
              </a:rPr>
              <a:t>Programa</a:t>
            </a:r>
            <a:r>
              <a:rPr lang="en-US" dirty="0" smtClean="0">
                <a:latin typeface="Candara"/>
                <a:cs typeface="Candara"/>
              </a:rPr>
              <a:t> de </a:t>
            </a:r>
            <a:r>
              <a:rPr lang="en-US" dirty="0" err="1" smtClean="0">
                <a:latin typeface="Candara"/>
                <a:cs typeface="Candara"/>
              </a:rPr>
              <a:t>Pós-graduação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err="1" smtClean="0">
                <a:latin typeface="Candara"/>
                <a:cs typeface="Candara"/>
              </a:rPr>
              <a:t>em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err="1" smtClean="0">
                <a:latin typeface="Candara"/>
                <a:cs typeface="Candara"/>
              </a:rPr>
              <a:t>Informática</a:t>
            </a:r>
            <a:endParaRPr lang="en-US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1244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Relacionados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410085"/>
            <a:ext cx="8153400" cy="488560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Métodos Probabilísticos</a:t>
            </a:r>
          </a:p>
          <a:p>
            <a:pPr lvl="1"/>
            <a:r>
              <a:rPr lang="pt-BR" sz="2400" dirty="0" smtClean="0"/>
              <a:t>Adequados para extração em texto livre</a:t>
            </a:r>
          </a:p>
          <a:p>
            <a:pPr lvl="2"/>
            <a:r>
              <a:rPr lang="pt-BR" sz="2100" dirty="0" smtClean="0"/>
              <a:t>Não sofrem as limitações dos métodos baseados em HTML</a:t>
            </a:r>
          </a:p>
          <a:p>
            <a:pPr lvl="1"/>
            <a:r>
              <a:rPr lang="pt-BR" sz="2400" dirty="0" smtClean="0"/>
              <a:t>Baseados em modelos probabilísticos</a:t>
            </a:r>
            <a:endParaRPr lang="pt-BR" sz="2400" dirty="0"/>
          </a:p>
          <a:p>
            <a:pPr lvl="2"/>
            <a:r>
              <a:rPr lang="pt-BR" sz="2000" dirty="0" err="1"/>
              <a:t>Hidden</a:t>
            </a:r>
            <a:r>
              <a:rPr lang="pt-BR" sz="2000" dirty="0"/>
              <a:t> </a:t>
            </a:r>
            <a:r>
              <a:rPr lang="pt-BR" sz="2000" dirty="0" err="1"/>
              <a:t>Markov</a:t>
            </a:r>
            <a:r>
              <a:rPr lang="pt-BR" sz="2000" dirty="0"/>
              <a:t> </a:t>
            </a:r>
            <a:r>
              <a:rPr lang="pt-BR" sz="2000" dirty="0" err="1"/>
              <a:t>Models</a:t>
            </a:r>
            <a:r>
              <a:rPr lang="pt-BR" sz="2000" dirty="0"/>
              <a:t> (HMM</a:t>
            </a:r>
            <a:r>
              <a:rPr lang="pt-BR" sz="2000" dirty="0" smtClean="0"/>
              <a:t>)</a:t>
            </a:r>
            <a:endParaRPr lang="pt-BR" sz="2000" b="1" dirty="0" smtClean="0"/>
          </a:p>
          <a:p>
            <a:pPr lvl="2"/>
            <a:r>
              <a:rPr lang="pt-BR" sz="2000" b="1" dirty="0" err="1" smtClean="0">
                <a:solidFill>
                  <a:schemeClr val="accent2"/>
                </a:solidFill>
              </a:rPr>
              <a:t>Conditional</a:t>
            </a:r>
            <a:r>
              <a:rPr lang="pt-BR" sz="2000" b="1" dirty="0" smtClean="0">
                <a:solidFill>
                  <a:schemeClr val="accent2"/>
                </a:solidFill>
              </a:rPr>
              <a:t> </a:t>
            </a:r>
            <a:r>
              <a:rPr lang="pt-BR" sz="2000" b="1" dirty="0" err="1" smtClean="0">
                <a:solidFill>
                  <a:schemeClr val="accent2"/>
                </a:solidFill>
              </a:rPr>
              <a:t>Random</a:t>
            </a:r>
            <a:r>
              <a:rPr lang="pt-BR" sz="2000" b="1" dirty="0" smtClean="0">
                <a:solidFill>
                  <a:schemeClr val="accent2"/>
                </a:solidFill>
              </a:rPr>
              <a:t> </a:t>
            </a:r>
            <a:r>
              <a:rPr lang="pt-BR" sz="2000" b="1" dirty="0" err="1" smtClean="0">
                <a:solidFill>
                  <a:schemeClr val="accent2"/>
                </a:solidFill>
              </a:rPr>
              <a:t>Fields</a:t>
            </a:r>
            <a:r>
              <a:rPr lang="pt-BR" sz="2000" b="1" dirty="0" smtClean="0">
                <a:solidFill>
                  <a:schemeClr val="accent2"/>
                </a:solidFill>
              </a:rPr>
              <a:t> (CRF)</a:t>
            </a:r>
            <a:endParaRPr lang="pt-BR" dirty="0" smtClean="0"/>
          </a:p>
          <a:p>
            <a:pPr lvl="1"/>
            <a:r>
              <a:rPr lang="pt-BR" sz="2000" b="1" dirty="0" smtClean="0"/>
              <a:t>Métodos Supervisionados </a:t>
            </a:r>
            <a:r>
              <a:rPr lang="pt-BR" sz="1800" dirty="0" smtClean="0"/>
              <a:t>[Borkar</a:t>
            </a:r>
            <a:r>
              <a:rPr lang="pt-BR" sz="1800" dirty="0"/>
              <a:t>@SIGMOD'01,  McCallum@ICML'</a:t>
            </a:r>
            <a:r>
              <a:rPr lang="pt-BR" sz="1800" dirty="0" smtClean="0"/>
              <a:t>01]</a:t>
            </a:r>
          </a:p>
          <a:p>
            <a:pPr lvl="2"/>
            <a:r>
              <a:rPr lang="pt-BR" sz="1800" dirty="0" smtClean="0"/>
              <a:t>Utilizam conjuntos de treinamento manualmente criados</a:t>
            </a:r>
          </a:p>
          <a:p>
            <a:pPr lvl="1"/>
            <a:r>
              <a:rPr lang="pt-BR" sz="2000" b="1" dirty="0" smtClean="0"/>
              <a:t>Métodos Não Supervisionados [</a:t>
            </a:r>
            <a:r>
              <a:rPr lang="pt-BR" sz="1800" dirty="0" smtClean="0"/>
              <a:t>Mansuri</a:t>
            </a:r>
            <a:r>
              <a:rPr lang="pt-BR" sz="1800" dirty="0"/>
              <a:t>@ICDE'06,  Zhao@SICDM'08</a:t>
            </a:r>
            <a:r>
              <a:rPr lang="pt-BR" sz="2000" b="1" dirty="0" smtClean="0"/>
              <a:t>]</a:t>
            </a:r>
          </a:p>
          <a:p>
            <a:pPr lvl="2"/>
            <a:r>
              <a:rPr lang="pt-BR" sz="1800" dirty="0" smtClean="0"/>
              <a:t>Utilizam dados estruturados existentes para facilitar processo de treinamento</a:t>
            </a:r>
            <a:endParaRPr lang="pt-BR" dirty="0" smtClean="0"/>
          </a:p>
          <a:p>
            <a:pPr lvl="3"/>
            <a:r>
              <a:rPr lang="pt-BR" sz="1600" dirty="0" smtClean="0"/>
              <a:t>Dicionários, Bases de Conhecimento</a:t>
            </a:r>
          </a:p>
          <a:p>
            <a:pPr lvl="2"/>
            <a:r>
              <a:rPr lang="pt-BR" sz="1900" b="1" dirty="0" smtClean="0">
                <a:solidFill>
                  <a:srgbClr val="FF0000"/>
                </a:solidFill>
              </a:rPr>
              <a:t>Assumem único posicionamento e ordenação dos valores de atributos nas instâncias de teste.</a:t>
            </a:r>
          </a:p>
        </p:txBody>
      </p:sp>
    </p:spTree>
    <p:extLst>
      <p:ext uri="{BB962C8B-B14F-4D97-AF65-F5344CB8AC3E}">
        <p14:creationId xmlns:p14="http://schemas.microsoft.com/office/powerpoint/2010/main" val="65570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42738" y="1600200"/>
            <a:ext cx="7620000" cy="990600"/>
          </a:xfrm>
        </p:spPr>
        <p:txBody>
          <a:bodyPr>
            <a:noAutofit/>
          </a:bodyPr>
          <a:lstStyle/>
          <a:p>
            <a:pPr lvl="1" algn="l"/>
            <a:r>
              <a:rPr lang="pt-BR" sz="3600" b="1" dirty="0" smtClean="0">
                <a:latin typeface="+mj-lt"/>
              </a:rPr>
              <a:t>Abordagem Proposta para EIST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Abordagem Proposta para EIST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457200" y="1621354"/>
            <a:ext cx="8229600" cy="3810000"/>
          </a:xfrm>
        </p:spPr>
        <p:txBody>
          <a:bodyPr/>
          <a:lstStyle/>
          <a:p>
            <a:pPr lvl="0">
              <a:defRPr/>
            </a:pPr>
            <a:r>
              <a:rPr lang="pt-BR" dirty="0" smtClean="0"/>
              <a:t>Bases de Conhecimento</a:t>
            </a:r>
          </a:p>
          <a:p>
            <a:pPr marL="639763" lvl="1" indent="-236538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pt-BR" sz="2800" dirty="0" smtClean="0"/>
              <a:t>Conjunto de pares BC=</a:t>
            </a:r>
          </a:p>
          <a:p>
            <a:pPr marL="639763" lvl="1" indent="-236538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pt-BR" sz="2800" dirty="0" smtClean="0"/>
              <a:t>Facilmente construída a partir de fontes de dados estruturados</a:t>
            </a:r>
          </a:p>
          <a:p>
            <a:pPr marL="914083" lvl="2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pt-BR" sz="2100" dirty="0" smtClean="0"/>
              <a:t>Banco de dados Bibliográficos, Freebase, </a:t>
            </a:r>
            <a:r>
              <a:rPr lang="pt-BR" sz="2100" b="1" dirty="0" smtClean="0"/>
              <a:t>Wikipedia</a:t>
            </a:r>
            <a:r>
              <a:rPr lang="pt-BR" sz="1500" dirty="0" smtClean="0"/>
              <a:t>, </a:t>
            </a:r>
            <a:r>
              <a:rPr lang="pt-BR" sz="2100" dirty="0" smtClean="0"/>
              <a:t>etc.</a:t>
            </a:r>
            <a:endParaRPr lang="pt-BR" dirty="0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99665"/>
              </p:ext>
            </p:extLst>
          </p:nvPr>
        </p:nvGraphicFramePr>
        <p:xfrm>
          <a:off x="4541936" y="2078554"/>
          <a:ext cx="332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4" imgW="1333440" imgH="228600" progId="Equation.3">
                  <p:embed/>
                </p:oleObj>
              </mc:Choice>
              <mc:Fallback>
                <p:oleObj name="Equation" r:id="rId4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936" y="2078554"/>
                        <a:ext cx="3327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83" y="4387553"/>
            <a:ext cx="8531352" cy="16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6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648" y="1614630"/>
            <a:ext cx="8153400" cy="4495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Características Baseadas em Conteúdo</a:t>
            </a:r>
          </a:p>
          <a:p>
            <a:pPr lvl="1"/>
            <a:r>
              <a:rPr lang="pt-BR" sz="2400" dirty="0" smtClean="0"/>
              <a:t>Propriedades dos valores dos atributos a extrair	  </a:t>
            </a:r>
          </a:p>
          <a:p>
            <a:endParaRPr lang="pt-BR" sz="2400" dirty="0" smtClean="0"/>
          </a:p>
        </p:txBody>
      </p:sp>
      <p:sp>
        <p:nvSpPr>
          <p:cNvPr id="4" name="Cilindro 8"/>
          <p:cNvSpPr/>
          <p:nvPr/>
        </p:nvSpPr>
        <p:spPr>
          <a:xfrm>
            <a:off x="914400" y="4267200"/>
            <a:ext cx="7391400" cy="1905000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ilindro 11"/>
          <p:cNvSpPr/>
          <p:nvPr/>
        </p:nvSpPr>
        <p:spPr>
          <a:xfrm>
            <a:off x="2057400" y="5257800"/>
            <a:ext cx="965980" cy="650456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3600" b="1" baseline="-25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16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ilindro 18"/>
          <p:cNvSpPr/>
          <p:nvPr/>
        </p:nvSpPr>
        <p:spPr>
          <a:xfrm>
            <a:off x="3886200" y="5228131"/>
            <a:ext cx="965980" cy="709795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3600" b="1" baseline="-25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16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ilindro 19"/>
          <p:cNvSpPr/>
          <p:nvPr/>
        </p:nvSpPr>
        <p:spPr>
          <a:xfrm>
            <a:off x="5715000" y="5181600"/>
            <a:ext cx="965980" cy="802856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3600" b="1" baseline="-25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16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25"/>
          <p:cNvSpPr txBox="1">
            <a:spLocks noChangeArrowheads="1"/>
          </p:cNvSpPr>
          <p:nvPr/>
        </p:nvSpPr>
        <p:spPr bwMode="auto">
          <a:xfrm>
            <a:off x="3962400" y="43434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Gill Sans MT" pitchFamily="34" charset="0"/>
              </a:rPr>
              <a:t>BC</a:t>
            </a:r>
            <a:endParaRPr lang="en-US" sz="3200" b="1" dirty="0">
              <a:latin typeface="Gill Sans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8194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Vocabulário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28194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Faixa de Valores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28194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Formato dos Valores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1676400" y="3733800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4114800" y="3657600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6553200" y="3733800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Abordagem Proposta para EIST</a:t>
            </a:r>
          </a:p>
        </p:txBody>
      </p:sp>
    </p:spTree>
    <p:extLst>
      <p:ext uri="{BB962C8B-B14F-4D97-AF65-F5344CB8AC3E}">
        <p14:creationId xmlns:p14="http://schemas.microsoft.com/office/powerpoint/2010/main" val="22299501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/>
        </p:nvSpPr>
        <p:spPr>
          <a:xfrm>
            <a:off x="1143000" y="5562600"/>
            <a:ext cx="6477000" cy="685800"/>
          </a:xfrm>
          <a:prstGeom prst="rect">
            <a:avLst/>
          </a:prstGeom>
          <a:solidFill>
            <a:srgbClr val="EAF0F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355D7E"/>
                </a:solidFill>
              </a:rPr>
              <a:t>Registros de Entrada</a:t>
            </a:r>
            <a:endParaRPr lang="pt-BR" sz="3200" dirty="0">
              <a:solidFill>
                <a:srgbClr val="355D7E"/>
              </a:solidFill>
            </a:endParaRPr>
          </a:p>
        </p:txBody>
      </p:sp>
      <p:sp>
        <p:nvSpPr>
          <p:cNvPr id="19" name="Up Arrow 19"/>
          <p:cNvSpPr/>
          <p:nvPr/>
        </p:nvSpPr>
        <p:spPr>
          <a:xfrm>
            <a:off x="4114800" y="4953000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Abordagem Proposta para EIST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648" y="1614630"/>
            <a:ext cx="8153400" cy="4495800"/>
          </a:xfrm>
        </p:spPr>
        <p:txBody>
          <a:bodyPr>
            <a:normAutofit/>
          </a:bodyPr>
          <a:lstStyle/>
          <a:p>
            <a:r>
              <a:rPr lang="pt-BR" sz="2700" dirty="0" smtClean="0"/>
              <a:t>Características Baseadas em Estrutura</a:t>
            </a:r>
            <a:endParaRPr lang="pt-BR" sz="2700" dirty="0"/>
          </a:p>
          <a:p>
            <a:pPr lvl="1"/>
            <a:r>
              <a:rPr lang="pt-BR" sz="2400" dirty="0" smtClean="0"/>
              <a:t>Posicionamento dos valores dos atributos na entrada</a:t>
            </a:r>
          </a:p>
        </p:txBody>
      </p:sp>
      <p:grpSp>
        <p:nvGrpSpPr>
          <p:cNvPr id="12" name="Grupo 26"/>
          <p:cNvGrpSpPr>
            <a:grpSpLocks/>
          </p:cNvGrpSpPr>
          <p:nvPr/>
        </p:nvGrpSpPr>
        <p:grpSpPr bwMode="auto">
          <a:xfrm>
            <a:off x="807672" y="2867603"/>
            <a:ext cx="7277100" cy="2469829"/>
            <a:chOff x="838200" y="1371600"/>
            <a:chExt cx="7696200" cy="2612070"/>
          </a:xfrm>
        </p:grpSpPr>
        <p:sp>
          <p:nvSpPr>
            <p:cNvPr id="13" name="Retângulo 27"/>
            <p:cNvSpPr/>
            <p:nvPr/>
          </p:nvSpPr>
          <p:spPr>
            <a:xfrm>
              <a:off x="838200" y="2514600"/>
              <a:ext cx="838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Início</a:t>
              </a:r>
              <a:endParaRPr lang="pt-BR" sz="1400" b="1" dirty="0"/>
            </a:p>
          </p:txBody>
        </p:sp>
        <p:sp>
          <p:nvSpPr>
            <p:cNvPr id="15" name="Retângulo 28"/>
            <p:cNvSpPr/>
            <p:nvPr/>
          </p:nvSpPr>
          <p:spPr>
            <a:xfrm>
              <a:off x="2438400" y="2895600"/>
              <a:ext cx="1295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Quantidade</a:t>
              </a:r>
              <a:endParaRPr lang="pt-BR" sz="1400" b="1" dirty="0"/>
            </a:p>
          </p:txBody>
        </p:sp>
        <p:sp>
          <p:nvSpPr>
            <p:cNvPr id="16" name="Retângulo 29"/>
            <p:cNvSpPr/>
            <p:nvPr/>
          </p:nvSpPr>
          <p:spPr>
            <a:xfrm>
              <a:off x="5486400" y="2895600"/>
              <a:ext cx="13716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Ingrediente</a:t>
              </a:r>
              <a:endParaRPr lang="pt-BR" sz="1400" b="1" dirty="0"/>
            </a:p>
          </p:txBody>
        </p:sp>
        <p:sp>
          <p:nvSpPr>
            <p:cNvPr id="20" name="Retângulo 30"/>
            <p:cNvSpPr/>
            <p:nvPr/>
          </p:nvSpPr>
          <p:spPr>
            <a:xfrm>
              <a:off x="3733800" y="1981200"/>
              <a:ext cx="1143001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Unidade</a:t>
              </a:r>
              <a:endParaRPr lang="pt-BR" sz="1400" b="1" dirty="0"/>
            </a:p>
          </p:txBody>
        </p:sp>
        <p:sp>
          <p:nvSpPr>
            <p:cNvPr id="21" name="Retângulo 31"/>
            <p:cNvSpPr/>
            <p:nvPr/>
          </p:nvSpPr>
          <p:spPr>
            <a:xfrm>
              <a:off x="7696200" y="2743200"/>
              <a:ext cx="838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Fim</a:t>
              </a:r>
              <a:endParaRPr lang="pt-BR" sz="1400" b="1" dirty="0"/>
            </a:p>
          </p:txBody>
        </p:sp>
        <p:cxnSp>
          <p:nvCxnSpPr>
            <p:cNvPr id="28" name="Conector angulado 32"/>
            <p:cNvCxnSpPr>
              <a:stCxn id="13" idx="3"/>
              <a:endCxn id="15" idx="1"/>
            </p:cNvCxnSpPr>
            <p:nvPr/>
          </p:nvCxnSpPr>
          <p:spPr>
            <a:xfrm>
              <a:off x="1676400" y="2819400"/>
              <a:ext cx="762000" cy="381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do 33"/>
            <p:cNvCxnSpPr>
              <a:stCxn id="15" idx="3"/>
              <a:endCxn id="16" idx="1"/>
            </p:cNvCxnSpPr>
            <p:nvPr/>
          </p:nvCxnSpPr>
          <p:spPr>
            <a:xfrm>
              <a:off x="3733800" y="3200400"/>
              <a:ext cx="1752600" cy="15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Forma 34"/>
            <p:cNvCxnSpPr>
              <a:stCxn id="15" idx="0"/>
              <a:endCxn id="20" idx="1"/>
            </p:cNvCxnSpPr>
            <p:nvPr/>
          </p:nvCxnSpPr>
          <p:spPr>
            <a:xfrm rot="5400000" flipH="1" flipV="1">
              <a:off x="3105150" y="2266950"/>
              <a:ext cx="609600" cy="64770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do 35"/>
            <p:cNvCxnSpPr>
              <a:stCxn id="13" idx="0"/>
              <a:endCxn id="20" idx="0"/>
            </p:cNvCxnSpPr>
            <p:nvPr/>
          </p:nvCxnSpPr>
          <p:spPr>
            <a:xfrm rot="5400000" flipH="1" flipV="1">
              <a:off x="2514600" y="723900"/>
              <a:ext cx="533401" cy="3048000"/>
            </a:xfrm>
            <a:prstGeom prst="bentConnector3">
              <a:avLst>
                <a:gd name="adj1" fmla="val 145325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Forma 36"/>
            <p:cNvCxnSpPr/>
            <p:nvPr/>
          </p:nvCxnSpPr>
          <p:spPr>
            <a:xfrm flipH="1">
              <a:off x="4305301" y="2424262"/>
              <a:ext cx="571500" cy="304800"/>
            </a:xfrm>
            <a:prstGeom prst="bentConnector4">
              <a:avLst>
                <a:gd name="adj1" fmla="val -42304"/>
                <a:gd name="adj2" fmla="val 156126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Forma 37"/>
            <p:cNvCxnSpPr>
              <a:stCxn id="20" idx="3"/>
              <a:endCxn id="16" idx="0"/>
            </p:cNvCxnSpPr>
            <p:nvPr/>
          </p:nvCxnSpPr>
          <p:spPr>
            <a:xfrm>
              <a:off x="4876801" y="2286000"/>
              <a:ext cx="1295400" cy="60960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Forma 38"/>
            <p:cNvCxnSpPr>
              <a:stCxn id="16" idx="3"/>
              <a:endCxn id="21" idx="2"/>
            </p:cNvCxnSpPr>
            <p:nvPr/>
          </p:nvCxnSpPr>
          <p:spPr>
            <a:xfrm>
              <a:off x="6858000" y="3200400"/>
              <a:ext cx="1257300" cy="152400"/>
            </a:xfrm>
            <a:prstGeom prst="bentConnector4">
              <a:avLst>
                <a:gd name="adj1" fmla="val 33333"/>
                <a:gd name="adj2" fmla="val 2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9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482340" cy="3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5%</a:t>
              </a:r>
              <a:endParaRPr lang="pt-BR" dirty="0"/>
            </a:p>
          </p:txBody>
        </p:sp>
        <p:sp>
          <p:nvSpPr>
            <p:cNvPr id="36" name="CaixaDeTexto 40"/>
            <p:cNvSpPr txBox="1">
              <a:spLocks noChangeArrowheads="1"/>
            </p:cNvSpPr>
            <p:nvPr/>
          </p:nvSpPr>
          <p:spPr bwMode="auto">
            <a:xfrm>
              <a:off x="1828800" y="2373868"/>
              <a:ext cx="604404" cy="3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95%</a:t>
              </a:r>
              <a:endParaRPr lang="pt-BR" dirty="0"/>
            </a:p>
          </p:txBody>
        </p:sp>
        <p:sp>
          <p:nvSpPr>
            <p:cNvPr id="37" name="CaixaDeTexto 41"/>
            <p:cNvSpPr txBox="1">
              <a:spLocks noChangeArrowheads="1"/>
            </p:cNvSpPr>
            <p:nvPr/>
          </p:nvSpPr>
          <p:spPr bwMode="auto">
            <a:xfrm>
              <a:off x="2997586" y="1916668"/>
              <a:ext cx="604404" cy="3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80%</a:t>
              </a:r>
              <a:endParaRPr lang="pt-BR" dirty="0"/>
            </a:p>
          </p:txBody>
        </p:sp>
        <p:sp>
          <p:nvSpPr>
            <p:cNvPr id="38" name="CaixaDeTexto 42"/>
            <p:cNvSpPr txBox="1">
              <a:spLocks noChangeArrowheads="1"/>
            </p:cNvSpPr>
            <p:nvPr/>
          </p:nvSpPr>
          <p:spPr bwMode="auto">
            <a:xfrm>
              <a:off x="4267200" y="3212068"/>
              <a:ext cx="604404" cy="3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20%</a:t>
              </a:r>
              <a:endParaRPr lang="pt-BR" dirty="0"/>
            </a:p>
          </p:txBody>
        </p:sp>
        <p:sp>
          <p:nvSpPr>
            <p:cNvPr id="39" name="CaixaDeTexto 43"/>
            <p:cNvSpPr txBox="1">
              <a:spLocks noChangeArrowheads="1"/>
            </p:cNvSpPr>
            <p:nvPr/>
          </p:nvSpPr>
          <p:spPr bwMode="auto">
            <a:xfrm>
              <a:off x="6197986" y="2221468"/>
              <a:ext cx="604404" cy="3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90%</a:t>
              </a:r>
              <a:endParaRPr lang="pt-BR" dirty="0"/>
            </a:p>
          </p:txBody>
        </p:sp>
        <p:sp>
          <p:nvSpPr>
            <p:cNvPr id="40" name="CaixaDeTexto 44"/>
            <p:cNvSpPr txBox="1">
              <a:spLocks noChangeArrowheads="1"/>
            </p:cNvSpPr>
            <p:nvPr/>
          </p:nvSpPr>
          <p:spPr bwMode="auto">
            <a:xfrm>
              <a:off x="5108573" y="2375692"/>
              <a:ext cx="604404" cy="3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10%</a:t>
              </a:r>
              <a:endParaRPr lang="pt-BR" dirty="0"/>
            </a:p>
          </p:txBody>
        </p:sp>
        <p:sp>
          <p:nvSpPr>
            <p:cNvPr id="41" name="CaixaDeTexto 45"/>
            <p:cNvSpPr txBox="1">
              <a:spLocks noChangeArrowheads="1"/>
            </p:cNvSpPr>
            <p:nvPr/>
          </p:nvSpPr>
          <p:spPr bwMode="auto">
            <a:xfrm>
              <a:off x="7188586" y="3593068"/>
              <a:ext cx="726467" cy="3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100%</a:t>
              </a:r>
              <a:endParaRPr lang="pt-BR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29751" y="2624742"/>
            <a:ext cx="17182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Probabilidade de Transição</a:t>
            </a:r>
            <a:endParaRPr lang="pt-BR" sz="1600" dirty="0"/>
          </a:p>
        </p:txBody>
      </p:sp>
      <p:sp>
        <p:nvSpPr>
          <p:cNvPr id="42" name="Down Arrow 41"/>
          <p:cNvSpPr/>
          <p:nvPr/>
        </p:nvSpPr>
        <p:spPr>
          <a:xfrm rot="1656349">
            <a:off x="5280159" y="2974620"/>
            <a:ext cx="296619" cy="715588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49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45633"/>
            <a:ext cx="4272915" cy="115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ilindro 8"/>
          <p:cNvSpPr/>
          <p:nvPr/>
        </p:nvSpPr>
        <p:spPr>
          <a:xfrm>
            <a:off x="2209800" y="5266595"/>
            <a:ext cx="4572000" cy="990600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t-BR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038600" y="561806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BC</a:t>
            </a:r>
            <a:endParaRPr lang="pt-BR" sz="3200" b="1" dirty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687" y="4085515"/>
            <a:ext cx="40600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12648" y="243030"/>
            <a:ext cx="815340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Abordagem Proposta para EIST</a:t>
            </a:r>
          </a:p>
        </p:txBody>
      </p:sp>
      <p:sp>
        <p:nvSpPr>
          <p:cNvPr id="16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391460"/>
            <a:ext cx="8153400" cy="44958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Bases de conhecimento codificam conhecimento de um domínio.</a:t>
            </a:r>
          </a:p>
          <a:p>
            <a:pPr lvl="1"/>
            <a:r>
              <a:rPr lang="pt-BR" sz="2000" dirty="0" smtClean="0"/>
              <a:t>Fonte adequada para o aprendizado de características baseadas em conteúdo</a:t>
            </a:r>
          </a:p>
          <a:p>
            <a:pPr lvl="1"/>
            <a:endParaRPr lang="pt-BR" sz="2000" dirty="0" smtClean="0"/>
          </a:p>
          <a:p>
            <a:r>
              <a:rPr lang="pt-BR" sz="2400" dirty="0" smtClean="0"/>
              <a:t>Vocabulário do Atributo</a:t>
            </a:r>
          </a:p>
          <a:p>
            <a:pPr lvl="1"/>
            <a:r>
              <a:rPr lang="pt-BR" sz="2000" dirty="0" smtClean="0"/>
              <a:t>Explora os termos comuns muitas vezes compartilhadas por valores de atributos textuais.</a:t>
            </a:r>
          </a:p>
        </p:txBody>
      </p:sp>
    </p:spTree>
    <p:extLst>
      <p:ext uri="{BB962C8B-B14F-4D97-AF65-F5344CB8AC3E}">
        <p14:creationId xmlns:p14="http://schemas.microsoft.com/office/powerpoint/2010/main" val="361999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025" y="4182005"/>
            <a:ext cx="3150175" cy="94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Abordagem Proposta para EIST</a:t>
            </a:r>
          </a:p>
        </p:txBody>
      </p:sp>
      <p:sp>
        <p:nvSpPr>
          <p:cNvPr id="13" name="Cilindro 8"/>
          <p:cNvSpPr/>
          <p:nvPr/>
        </p:nvSpPr>
        <p:spPr>
          <a:xfrm>
            <a:off x="2209800" y="5162225"/>
            <a:ext cx="4572000" cy="990600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t-BR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CaixaDeTexto 25"/>
          <p:cNvSpPr txBox="1"/>
          <p:nvPr/>
        </p:nvSpPr>
        <p:spPr>
          <a:xfrm>
            <a:off x="4038600" y="556587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BC</a:t>
            </a:r>
            <a:endParaRPr lang="pt-BR" sz="3200" b="1" dirty="0"/>
          </a:p>
        </p:txBody>
      </p:sp>
      <p:sp>
        <p:nvSpPr>
          <p:cNvPr id="15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426250"/>
            <a:ext cx="8153400" cy="44958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Bases de conhecimento codificam conhecimento de um domínio.</a:t>
            </a:r>
          </a:p>
          <a:p>
            <a:pPr lvl="1"/>
            <a:r>
              <a:rPr lang="pt-BR" sz="2000" dirty="0" smtClean="0"/>
              <a:t>Fonte adequada para o aprendizado de características baseadas em conteúdo</a:t>
            </a:r>
          </a:p>
          <a:p>
            <a:pPr lvl="1"/>
            <a:endParaRPr lang="pt-BR" sz="2000" dirty="0" smtClean="0"/>
          </a:p>
          <a:p>
            <a:r>
              <a:rPr lang="pt-BR" sz="2400" dirty="0" smtClean="0"/>
              <a:t>Faixa de Valores do Atributo</a:t>
            </a:r>
          </a:p>
          <a:p>
            <a:pPr lvl="1"/>
            <a:r>
              <a:rPr lang="pt-BR" sz="2000" dirty="0" smtClean="0"/>
              <a:t>Lida especificamente com atributos numéricos utilizando a média e desvio padrão dos atributos numéricos disponíveis na base de conhecimento.</a:t>
            </a:r>
          </a:p>
        </p:txBody>
      </p:sp>
    </p:spTree>
    <p:extLst>
      <p:ext uri="{BB962C8B-B14F-4D97-AF65-F5344CB8AC3E}">
        <p14:creationId xmlns:p14="http://schemas.microsoft.com/office/powerpoint/2010/main" val="133373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Proposta para EIST</a:t>
            </a:r>
            <a:endParaRPr lang="pt-B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45131"/>
            <a:ext cx="4114799" cy="108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ilindro 8"/>
          <p:cNvSpPr/>
          <p:nvPr/>
        </p:nvSpPr>
        <p:spPr>
          <a:xfrm>
            <a:off x="2209800" y="5179620"/>
            <a:ext cx="4572000" cy="990600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t-BR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aixaDeTexto 25"/>
          <p:cNvSpPr txBox="1"/>
          <p:nvPr/>
        </p:nvSpPr>
        <p:spPr>
          <a:xfrm>
            <a:off x="4038600" y="55310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BC</a:t>
            </a:r>
            <a:endParaRPr lang="pt-BR" sz="3200" b="1" dirty="0"/>
          </a:p>
        </p:txBody>
      </p:sp>
      <p:sp>
        <p:nvSpPr>
          <p:cNvPr id="13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391460"/>
            <a:ext cx="8153400" cy="44958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Bases de conhecimento codificam conhecimento de um domínio.</a:t>
            </a:r>
          </a:p>
          <a:p>
            <a:pPr lvl="1"/>
            <a:r>
              <a:rPr lang="pt-BR" sz="2000" dirty="0" smtClean="0"/>
              <a:t>Fonte adequada para o aprendizado de características baseadas em conteúdo</a:t>
            </a:r>
          </a:p>
          <a:p>
            <a:pPr lvl="1"/>
            <a:endParaRPr lang="pt-BR" sz="2000" dirty="0" smtClean="0"/>
          </a:p>
          <a:p>
            <a:r>
              <a:rPr lang="pt-BR" sz="2400" dirty="0" smtClean="0"/>
              <a:t>Formato dos Valores</a:t>
            </a:r>
          </a:p>
          <a:p>
            <a:pPr lvl="1"/>
            <a:r>
              <a:rPr lang="pt-BR" sz="2000" dirty="0" smtClean="0"/>
              <a:t>Explora o estilo muitas vezes utilizado para representar os valores dos atributos na base de conhecimento</a:t>
            </a:r>
          </a:p>
        </p:txBody>
      </p:sp>
    </p:spTree>
    <p:extLst>
      <p:ext uri="{BB962C8B-B14F-4D97-AF65-F5344CB8AC3E}">
        <p14:creationId xmlns:p14="http://schemas.microsoft.com/office/powerpoint/2010/main" val="351096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3185470"/>
            <a:ext cx="314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80870"/>
            <a:ext cx="41148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813870"/>
            <a:ext cx="4273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Proposta para EIST</a:t>
            </a:r>
          </a:p>
        </p:txBody>
      </p:sp>
      <p:sp>
        <p:nvSpPr>
          <p:cNvPr id="61446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341180"/>
            <a:ext cx="8153400" cy="4495800"/>
          </a:xfrm>
        </p:spPr>
        <p:txBody>
          <a:bodyPr/>
          <a:lstStyle/>
          <a:p>
            <a:r>
              <a:rPr lang="pt-BR" dirty="0" smtClean="0"/>
              <a:t>Características baseadas em Conteúdo</a:t>
            </a:r>
          </a:p>
        </p:txBody>
      </p:sp>
      <p:sp>
        <p:nvSpPr>
          <p:cNvPr id="61447" name="CaixaDeTexto 5"/>
          <p:cNvSpPr txBox="1">
            <a:spLocks noChangeArrowheads="1"/>
          </p:cNvSpPr>
          <p:nvPr/>
        </p:nvSpPr>
        <p:spPr bwMode="auto">
          <a:xfrm>
            <a:off x="202036" y="4557070"/>
            <a:ext cx="16451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Gill Sans MT" pitchFamily="34" charset="0"/>
              </a:rPr>
              <a:t>Segmento de texto</a:t>
            </a:r>
            <a:endParaRPr lang="pt-BR" dirty="0">
              <a:latin typeface="Gill Sans MT" pitchFamily="34" charset="0"/>
            </a:endParaRPr>
          </a:p>
        </p:txBody>
      </p:sp>
      <p:sp>
        <p:nvSpPr>
          <p:cNvPr id="9" name="Cilindro 8"/>
          <p:cNvSpPr/>
          <p:nvPr/>
        </p:nvSpPr>
        <p:spPr>
          <a:xfrm>
            <a:off x="7467600" y="1737670"/>
            <a:ext cx="1524000" cy="4343400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ilindro 11"/>
          <p:cNvSpPr/>
          <p:nvPr/>
        </p:nvSpPr>
        <p:spPr>
          <a:xfrm>
            <a:off x="7769308" y="2423470"/>
            <a:ext cx="965980" cy="1107656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pt-BR" sz="36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pt-BR" sz="16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Cilindro 18"/>
          <p:cNvSpPr/>
          <p:nvPr/>
        </p:nvSpPr>
        <p:spPr>
          <a:xfrm>
            <a:off x="7769308" y="3625809"/>
            <a:ext cx="965980" cy="1107656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pt-BR" sz="36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t-BR" sz="16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Cilindro 19"/>
          <p:cNvSpPr/>
          <p:nvPr/>
        </p:nvSpPr>
        <p:spPr>
          <a:xfrm>
            <a:off x="7769308" y="4785670"/>
            <a:ext cx="965980" cy="1107656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pt-BR" sz="36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pt-BR" sz="16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Seta para a direita 17"/>
          <p:cNvSpPr/>
          <p:nvPr/>
        </p:nvSpPr>
        <p:spPr>
          <a:xfrm flipH="1">
            <a:off x="3200400" y="5471470"/>
            <a:ext cx="4114800" cy="56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Formato do Valor</a:t>
            </a:r>
            <a:endParaRPr lang="pt-BR" sz="2400" dirty="0"/>
          </a:p>
        </p:txBody>
      </p:sp>
      <p:sp>
        <p:nvSpPr>
          <p:cNvPr id="8" name="Seta para a direita 7"/>
          <p:cNvSpPr/>
          <p:nvPr/>
        </p:nvSpPr>
        <p:spPr>
          <a:xfrm flipH="1">
            <a:off x="3200400" y="4023670"/>
            <a:ext cx="4114800" cy="56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Faixa de Valor</a:t>
            </a:r>
            <a:endParaRPr lang="pt-BR" sz="2400" dirty="0"/>
          </a:p>
        </p:txBody>
      </p:sp>
      <p:sp>
        <p:nvSpPr>
          <p:cNvPr id="17" name="Seta para a direita 16"/>
          <p:cNvSpPr/>
          <p:nvPr/>
        </p:nvSpPr>
        <p:spPr>
          <a:xfrm flipH="1">
            <a:off x="3200400" y="2701283"/>
            <a:ext cx="4114800" cy="560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Vocabulário do Atributo</a:t>
            </a:r>
            <a:endParaRPr lang="pt-BR" sz="2400" dirty="0"/>
          </a:p>
        </p:txBody>
      </p:sp>
      <p:sp>
        <p:nvSpPr>
          <p:cNvPr id="25" name="Texto explicativo em seta para a esquerda 24"/>
          <p:cNvSpPr/>
          <p:nvPr/>
        </p:nvSpPr>
        <p:spPr>
          <a:xfrm>
            <a:off x="1600200" y="2347270"/>
            <a:ext cx="1600200" cy="3733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err="1" smtClean="0"/>
              <a:t>Bayes</a:t>
            </a:r>
            <a:endParaRPr lang="pt-BR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/>
              <a:t>OR</a:t>
            </a:r>
            <a:endParaRPr lang="pt-BR" sz="2000" b="1" dirty="0"/>
          </a:p>
        </p:txBody>
      </p:sp>
      <p:sp>
        <p:nvSpPr>
          <p:cNvPr id="61456" name="CaixaDeTexto 25"/>
          <p:cNvSpPr txBox="1">
            <a:spLocks noChangeArrowheads="1"/>
          </p:cNvSpPr>
          <p:nvPr/>
        </p:nvSpPr>
        <p:spPr bwMode="auto">
          <a:xfrm>
            <a:off x="7848600" y="173767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 smtClean="0">
                <a:latin typeface="Gill Sans MT" pitchFamily="34" charset="0"/>
              </a:rPr>
              <a:t>BC</a:t>
            </a:r>
            <a:endParaRPr lang="pt-BR" sz="3200" b="1" dirty="0">
              <a:latin typeface="Gill Sans MT" pitchFamily="34" charset="0"/>
            </a:endParaRPr>
          </a:p>
        </p:txBody>
      </p:sp>
      <p:sp>
        <p:nvSpPr>
          <p:cNvPr id="61457" name="CaixaDeTexto 26"/>
          <p:cNvSpPr txBox="1">
            <a:spLocks noChangeArrowheads="1"/>
          </p:cNvSpPr>
          <p:nvPr/>
        </p:nvSpPr>
        <p:spPr bwMode="auto">
          <a:xfrm>
            <a:off x="573207" y="4023670"/>
            <a:ext cx="898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Gill Sans MT" pitchFamily="34" charset="0"/>
              </a:rPr>
              <a:t>Rótulo</a:t>
            </a:r>
            <a:endParaRPr lang="pt-BR" sz="2000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0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Proposta para EIST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410760"/>
            <a:ext cx="8153400" cy="449580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Características baseadas na estrutura são automaticamente induzidas a partir de características baseadas em conteúdo</a:t>
            </a:r>
          </a:p>
          <a:p>
            <a:pPr lvl="1"/>
            <a:r>
              <a:rPr lang="pt-BR" sz="2200" dirty="0" smtClean="0"/>
              <a:t>Grafo similar a uma Cadeia Oculta de Markov, chamado de Modelo de Posicionamento e Sequenciamento (MPS)</a:t>
            </a:r>
          </a:p>
          <a:p>
            <a:pPr lvl="1">
              <a:buNone/>
            </a:pPr>
            <a:endParaRPr lang="pt-BR" sz="2000" dirty="0" smtClean="0"/>
          </a:p>
          <a:p>
            <a:r>
              <a:rPr lang="pt-BR" sz="3200" dirty="0" smtClean="0"/>
              <a:t>Modelo de Posicionamento e Sequenciamento (MPS)</a:t>
            </a:r>
            <a:endParaRPr lang="pt-BR" dirty="0" smtClean="0"/>
          </a:p>
          <a:p>
            <a:pPr lvl="1"/>
            <a:r>
              <a:rPr lang="pt-BR" sz="2200" dirty="0" smtClean="0"/>
              <a:t>Automaticamente gerado </a:t>
            </a:r>
            <a:r>
              <a:rPr lang="pt-BR" sz="2200" i="1" dirty="0" smtClean="0"/>
              <a:t>a partir de instâncias de teste</a:t>
            </a:r>
            <a:endParaRPr lang="pt-BR" sz="2200" dirty="0" smtClean="0"/>
          </a:p>
          <a:p>
            <a:pPr lvl="1"/>
            <a:r>
              <a:rPr lang="pt-BR" sz="2200" dirty="0" smtClean="0"/>
              <a:t>Não necessita nenhum treinamento </a:t>
            </a:r>
            <a:r>
              <a:rPr lang="pt-BR" sz="2200" i="1" dirty="0" smtClean="0"/>
              <a:t>prévio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Características baseadas na estrutura</a:t>
            </a:r>
          </a:p>
          <a:p>
            <a:pPr lvl="1"/>
            <a:r>
              <a:rPr lang="pt-BR" sz="2200" dirty="0" smtClean="0"/>
              <a:t>Dependente do posicionamento dos valores no texto de entrada</a:t>
            </a:r>
          </a:p>
          <a:p>
            <a:pPr lvl="1"/>
            <a:r>
              <a:rPr lang="pt-BR" sz="2200" dirty="0" smtClean="0"/>
              <a:t>Então, elas são </a:t>
            </a:r>
            <a:r>
              <a:rPr lang="pt-BR" sz="2200" dirty="0" smtClean="0">
                <a:solidFill>
                  <a:srgbClr val="FF0000"/>
                </a:solidFill>
              </a:rPr>
              <a:t>dependentes da entrada</a:t>
            </a:r>
          </a:p>
          <a:p>
            <a:pPr lvl="1">
              <a:buNone/>
            </a:pPr>
            <a:endParaRPr lang="pt-BR" sz="2200" dirty="0" smtClean="0"/>
          </a:p>
          <a:p>
            <a:pPr lvl="1">
              <a:buNone/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4031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de Informação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Refere-se à </a:t>
            </a:r>
            <a:r>
              <a:rPr lang="pt-BR" b="1" dirty="0" smtClean="0">
                <a:solidFill>
                  <a:srgbClr val="FF6600"/>
                </a:solidFill>
              </a:rPr>
              <a:t>extração automática</a:t>
            </a:r>
            <a:r>
              <a:rPr lang="pt-BR" b="1" dirty="0" smtClean="0"/>
              <a:t> </a:t>
            </a:r>
            <a:r>
              <a:rPr lang="pt-BR" dirty="0" smtClean="0"/>
              <a:t>de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6600"/>
                </a:solidFill>
              </a:rPr>
              <a:t>informação estruturada</a:t>
            </a:r>
            <a:r>
              <a:rPr lang="pt-BR" dirty="0" smtClean="0"/>
              <a:t> de </a:t>
            </a:r>
            <a:r>
              <a:rPr lang="pt-BR" b="1" dirty="0" smtClean="0">
                <a:solidFill>
                  <a:srgbClr val="FF6600"/>
                </a:solidFill>
              </a:rPr>
              <a:t>fontes textuais não-estruturadas</a:t>
            </a:r>
            <a:r>
              <a:rPr lang="pt-BR" dirty="0" smtClean="0"/>
              <a:t>, 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Tipicamente, extração de </a:t>
            </a:r>
            <a:r>
              <a:rPr lang="pt-BR" b="1" dirty="0" smtClean="0">
                <a:solidFill>
                  <a:srgbClr val="FF6600"/>
                </a:solidFill>
              </a:rPr>
              <a:t>entidades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rgbClr val="FF6600"/>
                </a:solidFill>
              </a:rPr>
              <a:t>relacionamentos</a:t>
            </a:r>
            <a:r>
              <a:rPr lang="pt-BR" dirty="0" smtClean="0"/>
              <a:t>, e </a:t>
            </a:r>
            <a:r>
              <a:rPr lang="pt-BR" b="1" dirty="0" smtClean="0">
                <a:solidFill>
                  <a:srgbClr val="FF6600"/>
                </a:solidFill>
              </a:rPr>
              <a:t>atributos</a:t>
            </a:r>
            <a:r>
              <a:rPr lang="pt-BR" dirty="0"/>
              <a:t> </a:t>
            </a:r>
            <a:r>
              <a:rPr lang="pt-BR" dirty="0" smtClean="0"/>
              <a:t>presentes em </a:t>
            </a:r>
            <a:r>
              <a:rPr lang="pt-BR" b="1" dirty="0" smtClean="0">
                <a:solidFill>
                  <a:srgbClr val="FF6600"/>
                </a:solidFill>
              </a:rPr>
              <a:t>páginas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rgbClr val="FF6600"/>
                </a:solidFill>
              </a:rPr>
              <a:t>posts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rgbClr val="FF6600"/>
                </a:solidFill>
              </a:rPr>
              <a:t>e-mails</a:t>
            </a:r>
            <a:r>
              <a:rPr lang="pt-BR" dirty="0" smtClean="0"/>
              <a:t>, </a:t>
            </a:r>
            <a:r>
              <a:rPr lang="pt-BR" b="1" dirty="0" err="1" smtClean="0">
                <a:solidFill>
                  <a:srgbClr val="FF6600"/>
                </a:solidFill>
              </a:rPr>
              <a:t>tweets</a:t>
            </a:r>
            <a:r>
              <a:rPr lang="pt-BR" dirty="0"/>
              <a:t> </a:t>
            </a:r>
            <a:r>
              <a:rPr lang="pt-BR" dirty="0" smtClean="0"/>
              <a:t>etc.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23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Abordagem Proposta para EIST</a:t>
            </a:r>
            <a:endParaRPr lang="pt-BR" dirty="0"/>
          </a:p>
        </p:txBody>
      </p:sp>
      <p:grpSp>
        <p:nvGrpSpPr>
          <p:cNvPr id="30" name="Grupo 26"/>
          <p:cNvGrpSpPr>
            <a:grpSpLocks/>
          </p:cNvGrpSpPr>
          <p:nvPr/>
        </p:nvGrpSpPr>
        <p:grpSpPr bwMode="auto">
          <a:xfrm>
            <a:off x="811892" y="1403703"/>
            <a:ext cx="7696200" cy="2590800"/>
            <a:chOff x="838200" y="1371600"/>
            <a:chExt cx="7696200" cy="2590800"/>
          </a:xfrm>
        </p:grpSpPr>
        <p:sp>
          <p:nvSpPr>
            <p:cNvPr id="32" name="Retângulo 27"/>
            <p:cNvSpPr/>
            <p:nvPr/>
          </p:nvSpPr>
          <p:spPr>
            <a:xfrm>
              <a:off x="838200" y="2514600"/>
              <a:ext cx="838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Início</a:t>
              </a:r>
              <a:endParaRPr lang="pt-BR" sz="1400" b="1" dirty="0"/>
            </a:p>
          </p:txBody>
        </p:sp>
        <p:sp>
          <p:nvSpPr>
            <p:cNvPr id="33" name="Retângulo 28"/>
            <p:cNvSpPr/>
            <p:nvPr/>
          </p:nvSpPr>
          <p:spPr>
            <a:xfrm>
              <a:off x="2438400" y="2895600"/>
              <a:ext cx="1295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Quantidade</a:t>
              </a:r>
              <a:endParaRPr lang="pt-BR" sz="1400" b="1" dirty="0"/>
            </a:p>
          </p:txBody>
        </p:sp>
        <p:sp>
          <p:nvSpPr>
            <p:cNvPr id="34" name="Retângulo 29"/>
            <p:cNvSpPr/>
            <p:nvPr/>
          </p:nvSpPr>
          <p:spPr>
            <a:xfrm>
              <a:off x="5486400" y="2895600"/>
              <a:ext cx="13716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Ingrediente</a:t>
              </a:r>
              <a:endParaRPr lang="pt-BR" sz="1400" b="1" dirty="0"/>
            </a:p>
          </p:txBody>
        </p:sp>
        <p:sp>
          <p:nvSpPr>
            <p:cNvPr id="35" name="Retângulo 30"/>
            <p:cNvSpPr/>
            <p:nvPr/>
          </p:nvSpPr>
          <p:spPr>
            <a:xfrm>
              <a:off x="4038600" y="1981200"/>
              <a:ext cx="838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Unidade</a:t>
              </a:r>
              <a:endParaRPr lang="pt-BR" sz="1400" b="1" dirty="0"/>
            </a:p>
          </p:txBody>
        </p:sp>
        <p:sp>
          <p:nvSpPr>
            <p:cNvPr id="36" name="Retângulo 31"/>
            <p:cNvSpPr/>
            <p:nvPr/>
          </p:nvSpPr>
          <p:spPr>
            <a:xfrm>
              <a:off x="7696200" y="2743200"/>
              <a:ext cx="838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Fim</a:t>
              </a:r>
              <a:endParaRPr lang="pt-BR" sz="1400" b="1" dirty="0"/>
            </a:p>
          </p:txBody>
        </p:sp>
        <p:cxnSp>
          <p:nvCxnSpPr>
            <p:cNvPr id="37" name="Conector angulado 32"/>
            <p:cNvCxnSpPr>
              <a:stCxn id="32" idx="3"/>
              <a:endCxn id="33" idx="1"/>
            </p:cNvCxnSpPr>
            <p:nvPr/>
          </p:nvCxnSpPr>
          <p:spPr>
            <a:xfrm>
              <a:off x="1676400" y="2819400"/>
              <a:ext cx="762000" cy="381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angulado 33"/>
            <p:cNvCxnSpPr>
              <a:stCxn id="33" idx="3"/>
              <a:endCxn id="34" idx="1"/>
            </p:cNvCxnSpPr>
            <p:nvPr/>
          </p:nvCxnSpPr>
          <p:spPr>
            <a:xfrm>
              <a:off x="3733800" y="3200400"/>
              <a:ext cx="1752600" cy="15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Forma 34"/>
            <p:cNvCxnSpPr>
              <a:stCxn id="33" idx="0"/>
              <a:endCxn id="35" idx="1"/>
            </p:cNvCxnSpPr>
            <p:nvPr/>
          </p:nvCxnSpPr>
          <p:spPr>
            <a:xfrm rot="5400000" flipH="1" flipV="1">
              <a:off x="3257550" y="2114550"/>
              <a:ext cx="609600" cy="95250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5"/>
            <p:cNvCxnSpPr>
              <a:stCxn id="32" idx="0"/>
              <a:endCxn id="35" idx="0"/>
            </p:cNvCxnSpPr>
            <p:nvPr/>
          </p:nvCxnSpPr>
          <p:spPr>
            <a:xfrm rot="5400000" flipH="1" flipV="1">
              <a:off x="2590800" y="647700"/>
              <a:ext cx="533400" cy="3200400"/>
            </a:xfrm>
            <a:prstGeom prst="bentConnector3">
              <a:avLst>
                <a:gd name="adj1" fmla="val 142857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Forma 36"/>
            <p:cNvCxnSpPr>
              <a:stCxn id="35" idx="3"/>
              <a:endCxn id="35" idx="2"/>
            </p:cNvCxnSpPr>
            <p:nvPr/>
          </p:nvCxnSpPr>
          <p:spPr>
            <a:xfrm flipH="1">
              <a:off x="4457700" y="2286000"/>
              <a:ext cx="419100" cy="304800"/>
            </a:xfrm>
            <a:prstGeom prst="bentConnector4">
              <a:avLst>
                <a:gd name="adj1" fmla="val -54545"/>
                <a:gd name="adj2" fmla="val 175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Forma 37"/>
            <p:cNvCxnSpPr>
              <a:endCxn id="34" idx="0"/>
            </p:cNvCxnSpPr>
            <p:nvPr/>
          </p:nvCxnSpPr>
          <p:spPr>
            <a:xfrm>
              <a:off x="4876800" y="2177013"/>
              <a:ext cx="1295400" cy="71858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Forma 38"/>
            <p:cNvCxnSpPr>
              <a:stCxn id="34" idx="3"/>
              <a:endCxn id="36" idx="2"/>
            </p:cNvCxnSpPr>
            <p:nvPr/>
          </p:nvCxnSpPr>
          <p:spPr>
            <a:xfrm>
              <a:off x="6858000" y="3200400"/>
              <a:ext cx="1257300" cy="152400"/>
            </a:xfrm>
            <a:prstGeom prst="bentConnector4">
              <a:avLst>
                <a:gd name="adj1" fmla="val 33333"/>
                <a:gd name="adj2" fmla="val 2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39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5%</a:t>
              </a:r>
              <a:endParaRPr lang="pt-BR" dirty="0"/>
            </a:p>
          </p:txBody>
        </p:sp>
        <p:sp>
          <p:nvSpPr>
            <p:cNvPr id="45" name="CaixaDeTexto 40"/>
            <p:cNvSpPr txBox="1">
              <a:spLocks noChangeArrowheads="1"/>
            </p:cNvSpPr>
            <p:nvPr/>
          </p:nvSpPr>
          <p:spPr bwMode="auto">
            <a:xfrm>
              <a:off x="1828800" y="2373868"/>
              <a:ext cx="583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95%</a:t>
              </a:r>
              <a:endParaRPr lang="pt-BR" dirty="0"/>
            </a:p>
          </p:txBody>
        </p:sp>
        <p:sp>
          <p:nvSpPr>
            <p:cNvPr id="46" name="CaixaDeTexto 41"/>
            <p:cNvSpPr txBox="1">
              <a:spLocks noChangeArrowheads="1"/>
            </p:cNvSpPr>
            <p:nvPr/>
          </p:nvSpPr>
          <p:spPr bwMode="auto">
            <a:xfrm>
              <a:off x="2997586" y="1916668"/>
              <a:ext cx="583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80%</a:t>
              </a:r>
              <a:endParaRPr lang="pt-BR" dirty="0"/>
            </a:p>
          </p:txBody>
        </p:sp>
        <p:sp>
          <p:nvSpPr>
            <p:cNvPr id="47" name="CaixaDeTexto 42"/>
            <p:cNvSpPr txBox="1">
              <a:spLocks noChangeArrowheads="1"/>
            </p:cNvSpPr>
            <p:nvPr/>
          </p:nvSpPr>
          <p:spPr bwMode="auto">
            <a:xfrm>
              <a:off x="4267200" y="3212068"/>
              <a:ext cx="583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20%</a:t>
              </a:r>
              <a:endParaRPr lang="pt-BR" dirty="0"/>
            </a:p>
          </p:txBody>
        </p:sp>
        <p:sp>
          <p:nvSpPr>
            <p:cNvPr id="48" name="CaixaDeTexto 43"/>
            <p:cNvSpPr txBox="1">
              <a:spLocks noChangeArrowheads="1"/>
            </p:cNvSpPr>
            <p:nvPr/>
          </p:nvSpPr>
          <p:spPr bwMode="auto">
            <a:xfrm>
              <a:off x="6197986" y="2221468"/>
              <a:ext cx="583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90%</a:t>
              </a:r>
              <a:endParaRPr lang="pt-BR" dirty="0"/>
            </a:p>
          </p:txBody>
        </p:sp>
        <p:sp>
          <p:nvSpPr>
            <p:cNvPr id="49" name="CaixaDeTexto 44"/>
            <p:cNvSpPr txBox="1">
              <a:spLocks noChangeArrowheads="1"/>
            </p:cNvSpPr>
            <p:nvPr/>
          </p:nvSpPr>
          <p:spPr bwMode="auto">
            <a:xfrm>
              <a:off x="5131186" y="2297668"/>
              <a:ext cx="583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10%</a:t>
              </a:r>
              <a:endParaRPr lang="pt-BR" dirty="0"/>
            </a:p>
          </p:txBody>
        </p:sp>
        <p:sp>
          <p:nvSpPr>
            <p:cNvPr id="50" name="CaixaDeTexto 45"/>
            <p:cNvSpPr txBox="1">
              <a:spLocks noChangeArrowheads="1"/>
            </p:cNvSpPr>
            <p:nvPr/>
          </p:nvSpPr>
          <p:spPr bwMode="auto">
            <a:xfrm>
              <a:off x="7188586" y="3593068"/>
              <a:ext cx="7008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100%</a:t>
              </a:r>
              <a:endParaRPr lang="pt-BR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072879"/>
              </p:ext>
            </p:extLst>
          </p:nvPr>
        </p:nvGraphicFramePr>
        <p:xfrm>
          <a:off x="350038" y="4454437"/>
          <a:ext cx="4124108" cy="68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Equation" r:id="rId3" imgW="2590800" imgH="431800" progId="Equation.3">
                  <p:embed/>
                </p:oleObj>
              </mc:Choice>
              <mc:Fallback>
                <p:oleObj name="Equation" r:id="rId3" imgW="2590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38" y="4454437"/>
                        <a:ext cx="4124108" cy="687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03162"/>
              </p:ext>
            </p:extLst>
          </p:nvPr>
        </p:nvGraphicFramePr>
        <p:xfrm>
          <a:off x="4693329" y="4433763"/>
          <a:ext cx="4124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5" imgW="2590800" imgH="444500" progId="Equation.3">
                  <p:embed/>
                </p:oleObj>
              </mc:Choice>
              <mc:Fallback>
                <p:oleObj name="Equation" r:id="rId5" imgW="2590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3329" y="4433763"/>
                        <a:ext cx="412432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280976"/>
              </p:ext>
            </p:extLst>
          </p:nvPr>
        </p:nvGraphicFramePr>
        <p:xfrm>
          <a:off x="793964" y="5606048"/>
          <a:ext cx="2761128" cy="51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7" imgW="1155700" imgH="215900" progId="Equation.3">
                  <p:embed/>
                </p:oleObj>
              </mc:Choice>
              <mc:Fallback>
                <p:oleObj name="Equation" r:id="rId7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964" y="5606048"/>
                        <a:ext cx="2761128" cy="516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53949"/>
              </p:ext>
            </p:extLst>
          </p:nvPr>
        </p:nvGraphicFramePr>
        <p:xfrm>
          <a:off x="5542642" y="5576916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" name="Equation" r:id="rId9" imgW="1079500" imgH="228600" progId="Equation.3">
                  <p:embed/>
                </p:oleObj>
              </mc:Choice>
              <mc:Fallback>
                <p:oleObj name="Equation" r:id="rId9" imgW="1079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42642" y="5576916"/>
                        <a:ext cx="25781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73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ilindro 39"/>
          <p:cNvSpPr/>
          <p:nvPr/>
        </p:nvSpPr>
        <p:spPr>
          <a:xfrm>
            <a:off x="762000" y="1672799"/>
            <a:ext cx="965980" cy="1107656"/>
          </a:xfrm>
          <a:prstGeom prst="can">
            <a:avLst>
              <a:gd name="adj" fmla="val 373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BC</a:t>
            </a:r>
            <a:endParaRPr lang="pt-BR" sz="1600" b="1" baseline="-25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Texto explicativo em seta para baixo 41"/>
          <p:cNvSpPr/>
          <p:nvPr/>
        </p:nvSpPr>
        <p:spPr>
          <a:xfrm>
            <a:off x="762000" y="5179910"/>
            <a:ext cx="8077200" cy="609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OR Bayesiano</a:t>
            </a:r>
            <a:endParaRPr lang="pt-BR" sz="2400" dirty="0"/>
          </a:p>
        </p:txBody>
      </p:sp>
      <p:sp>
        <p:nvSpPr>
          <p:cNvPr id="46" name="Seta para baixo 45"/>
          <p:cNvSpPr/>
          <p:nvPr/>
        </p:nvSpPr>
        <p:spPr>
          <a:xfrm>
            <a:off x="3505200" y="2932855"/>
            <a:ext cx="609600" cy="2255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7" name="Seta para baixo 46"/>
          <p:cNvSpPr/>
          <p:nvPr/>
        </p:nvSpPr>
        <p:spPr>
          <a:xfrm>
            <a:off x="6853238" y="2970955"/>
            <a:ext cx="609600" cy="217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8" name="Seta para baixo 47"/>
          <p:cNvSpPr/>
          <p:nvPr/>
        </p:nvSpPr>
        <p:spPr>
          <a:xfrm>
            <a:off x="990600" y="2882663"/>
            <a:ext cx="609600" cy="225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2714" name="CaixaDeTexto 48"/>
          <p:cNvSpPr txBox="1">
            <a:spLocks noChangeArrowheads="1"/>
          </p:cNvSpPr>
          <p:nvPr/>
        </p:nvSpPr>
        <p:spPr bwMode="auto">
          <a:xfrm>
            <a:off x="381000" y="3707698"/>
            <a:ext cx="18288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Gill Sans MT" pitchFamily="34" charset="0"/>
              </a:rPr>
              <a:t>Características</a:t>
            </a:r>
          </a:p>
          <a:p>
            <a:pPr algn="ctr"/>
            <a:r>
              <a:rPr lang="pt-BR" dirty="0" smtClean="0">
                <a:latin typeface="Gill Sans MT" pitchFamily="34" charset="0"/>
              </a:rPr>
              <a:t>Baseadas em Conteúdo</a:t>
            </a:r>
            <a:endParaRPr lang="pt-BR" dirty="0">
              <a:latin typeface="Gill Sans MT" pitchFamily="34" charset="0"/>
            </a:endParaRPr>
          </a:p>
        </p:txBody>
      </p:sp>
      <p:sp>
        <p:nvSpPr>
          <p:cNvPr id="7271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Proposta para EIST</a:t>
            </a:r>
          </a:p>
        </p:txBody>
      </p:sp>
      <p:sp>
        <p:nvSpPr>
          <p:cNvPr id="72716" name="CaixaDeTexto 53"/>
          <p:cNvSpPr txBox="1">
            <a:spLocks noChangeArrowheads="1"/>
          </p:cNvSpPr>
          <p:nvPr/>
        </p:nvSpPr>
        <p:spPr bwMode="auto">
          <a:xfrm>
            <a:off x="4185066" y="5806905"/>
            <a:ext cx="124442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Gill Sans MT" pitchFamily="34" charset="0"/>
              </a:rPr>
              <a:t>Rótulo</a:t>
            </a:r>
            <a:endParaRPr lang="pt-BR" sz="24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72717" name="CaixaDeTexto 51"/>
          <p:cNvSpPr txBox="1">
            <a:spLocks noChangeArrowheads="1"/>
          </p:cNvSpPr>
          <p:nvPr/>
        </p:nvSpPr>
        <p:spPr bwMode="auto">
          <a:xfrm>
            <a:off x="5345716" y="5806905"/>
            <a:ext cx="270016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Gill Sans MT" pitchFamily="34" charset="0"/>
              </a:rPr>
              <a:t>Segmento de texto</a:t>
            </a:r>
            <a:endParaRPr lang="pt-BR" sz="2400" dirty="0">
              <a:latin typeface="Gill Sans MT" pitchFamily="34" charset="0"/>
            </a:endParaRPr>
          </a:p>
        </p:txBody>
      </p:sp>
      <p:grpSp>
        <p:nvGrpSpPr>
          <p:cNvPr id="18" name="Grupo 26"/>
          <p:cNvGrpSpPr>
            <a:grpSpLocks/>
          </p:cNvGrpSpPr>
          <p:nvPr/>
        </p:nvGrpSpPr>
        <p:grpSpPr bwMode="auto">
          <a:xfrm>
            <a:off x="2321419" y="1436179"/>
            <a:ext cx="6444629" cy="1907686"/>
            <a:chOff x="838200" y="1581372"/>
            <a:chExt cx="7696200" cy="2494669"/>
          </a:xfrm>
        </p:grpSpPr>
        <p:sp>
          <p:nvSpPr>
            <p:cNvPr id="19" name="Retângulo 27"/>
            <p:cNvSpPr/>
            <p:nvPr/>
          </p:nvSpPr>
          <p:spPr>
            <a:xfrm>
              <a:off x="838200" y="2514600"/>
              <a:ext cx="838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Início</a:t>
              </a:r>
              <a:endParaRPr lang="pt-BR" sz="1400" b="1" dirty="0"/>
            </a:p>
          </p:txBody>
        </p:sp>
        <p:sp>
          <p:nvSpPr>
            <p:cNvPr id="20" name="Retângulo 28"/>
            <p:cNvSpPr/>
            <p:nvPr/>
          </p:nvSpPr>
          <p:spPr>
            <a:xfrm>
              <a:off x="2438400" y="2895600"/>
              <a:ext cx="1295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Quantidade</a:t>
              </a:r>
              <a:endParaRPr lang="pt-BR" sz="1400" b="1" dirty="0"/>
            </a:p>
          </p:txBody>
        </p:sp>
        <p:sp>
          <p:nvSpPr>
            <p:cNvPr id="21" name="Retângulo 29"/>
            <p:cNvSpPr/>
            <p:nvPr/>
          </p:nvSpPr>
          <p:spPr>
            <a:xfrm>
              <a:off x="5486400" y="2895600"/>
              <a:ext cx="13716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Ingrediente</a:t>
              </a:r>
              <a:endParaRPr lang="pt-BR" sz="1400" b="1" dirty="0"/>
            </a:p>
          </p:txBody>
        </p:sp>
        <p:sp>
          <p:nvSpPr>
            <p:cNvPr id="22" name="Retângulo 30"/>
            <p:cNvSpPr/>
            <p:nvPr/>
          </p:nvSpPr>
          <p:spPr>
            <a:xfrm>
              <a:off x="4038599" y="1981200"/>
              <a:ext cx="95797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Unidade</a:t>
              </a:r>
              <a:endParaRPr lang="pt-BR" sz="1400" b="1" dirty="0"/>
            </a:p>
          </p:txBody>
        </p:sp>
        <p:sp>
          <p:nvSpPr>
            <p:cNvPr id="23" name="Retângulo 31"/>
            <p:cNvSpPr/>
            <p:nvPr/>
          </p:nvSpPr>
          <p:spPr>
            <a:xfrm>
              <a:off x="7696200" y="2743200"/>
              <a:ext cx="838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 smtClean="0"/>
                <a:t>Fim</a:t>
              </a:r>
              <a:endParaRPr lang="pt-BR" sz="1400" b="1" dirty="0"/>
            </a:p>
          </p:txBody>
        </p:sp>
        <p:cxnSp>
          <p:nvCxnSpPr>
            <p:cNvPr id="24" name="Conector angulado 32"/>
            <p:cNvCxnSpPr>
              <a:stCxn id="19" idx="3"/>
              <a:endCxn id="20" idx="1"/>
            </p:cNvCxnSpPr>
            <p:nvPr/>
          </p:nvCxnSpPr>
          <p:spPr>
            <a:xfrm>
              <a:off x="1676400" y="2819400"/>
              <a:ext cx="762000" cy="381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33"/>
            <p:cNvCxnSpPr>
              <a:stCxn id="20" idx="3"/>
              <a:endCxn id="21" idx="1"/>
            </p:cNvCxnSpPr>
            <p:nvPr/>
          </p:nvCxnSpPr>
          <p:spPr>
            <a:xfrm>
              <a:off x="3733800" y="3200400"/>
              <a:ext cx="1752600" cy="15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Forma 34"/>
            <p:cNvCxnSpPr>
              <a:stCxn id="20" idx="0"/>
              <a:endCxn id="22" idx="1"/>
            </p:cNvCxnSpPr>
            <p:nvPr/>
          </p:nvCxnSpPr>
          <p:spPr>
            <a:xfrm rot="5400000" flipH="1" flipV="1">
              <a:off x="3257550" y="2114551"/>
              <a:ext cx="609599" cy="95249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do 35"/>
            <p:cNvCxnSpPr>
              <a:stCxn id="19" idx="0"/>
              <a:endCxn id="22" idx="0"/>
            </p:cNvCxnSpPr>
            <p:nvPr/>
          </p:nvCxnSpPr>
          <p:spPr>
            <a:xfrm rot="5400000" flipH="1" flipV="1">
              <a:off x="2620742" y="617759"/>
              <a:ext cx="533400" cy="3260285"/>
            </a:xfrm>
            <a:prstGeom prst="bentConnector3">
              <a:avLst>
                <a:gd name="adj1" fmla="val 15604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Forma 36"/>
            <p:cNvCxnSpPr>
              <a:stCxn id="22" idx="3"/>
              <a:endCxn id="22" idx="2"/>
            </p:cNvCxnSpPr>
            <p:nvPr/>
          </p:nvCxnSpPr>
          <p:spPr>
            <a:xfrm flipH="1">
              <a:off x="4517585" y="2286001"/>
              <a:ext cx="478984" cy="304800"/>
            </a:xfrm>
            <a:prstGeom prst="bentConnector4">
              <a:avLst>
                <a:gd name="adj1" fmla="val -56995"/>
                <a:gd name="adj2" fmla="val 198077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Forma 37"/>
            <p:cNvCxnSpPr/>
            <p:nvPr/>
          </p:nvCxnSpPr>
          <p:spPr>
            <a:xfrm>
              <a:off x="4996569" y="2116581"/>
              <a:ext cx="1175631" cy="674132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Forma 38"/>
            <p:cNvCxnSpPr>
              <a:stCxn id="21" idx="3"/>
              <a:endCxn id="23" idx="2"/>
            </p:cNvCxnSpPr>
            <p:nvPr/>
          </p:nvCxnSpPr>
          <p:spPr>
            <a:xfrm>
              <a:off x="6858000" y="3200400"/>
              <a:ext cx="1257300" cy="152400"/>
            </a:xfrm>
            <a:prstGeom prst="bentConnector4">
              <a:avLst>
                <a:gd name="adj1" fmla="val 33333"/>
                <a:gd name="adj2" fmla="val 2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9"/>
            <p:cNvSpPr txBox="1">
              <a:spLocks noChangeArrowheads="1"/>
            </p:cNvSpPr>
            <p:nvPr/>
          </p:nvSpPr>
          <p:spPr bwMode="auto">
            <a:xfrm>
              <a:off x="2362200" y="1581372"/>
              <a:ext cx="544645" cy="4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5%</a:t>
              </a:r>
              <a:endParaRPr lang="pt-BR" dirty="0"/>
            </a:p>
          </p:txBody>
        </p:sp>
        <p:sp>
          <p:nvSpPr>
            <p:cNvPr id="32" name="CaixaDeTexto 40"/>
            <p:cNvSpPr txBox="1">
              <a:spLocks noChangeArrowheads="1"/>
            </p:cNvSpPr>
            <p:nvPr/>
          </p:nvSpPr>
          <p:spPr bwMode="auto">
            <a:xfrm>
              <a:off x="1828800" y="2373868"/>
              <a:ext cx="682477" cy="4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95%</a:t>
              </a:r>
              <a:endParaRPr lang="pt-BR" dirty="0"/>
            </a:p>
          </p:txBody>
        </p:sp>
        <p:sp>
          <p:nvSpPr>
            <p:cNvPr id="33" name="CaixaDeTexto 41"/>
            <p:cNvSpPr txBox="1">
              <a:spLocks noChangeArrowheads="1"/>
            </p:cNvSpPr>
            <p:nvPr/>
          </p:nvSpPr>
          <p:spPr bwMode="auto">
            <a:xfrm>
              <a:off x="2997585" y="1829262"/>
              <a:ext cx="682477" cy="4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80%</a:t>
              </a:r>
              <a:endParaRPr lang="pt-BR" dirty="0"/>
            </a:p>
          </p:txBody>
        </p:sp>
        <p:sp>
          <p:nvSpPr>
            <p:cNvPr id="34" name="CaixaDeTexto 42"/>
            <p:cNvSpPr txBox="1">
              <a:spLocks noChangeArrowheads="1"/>
            </p:cNvSpPr>
            <p:nvPr/>
          </p:nvSpPr>
          <p:spPr bwMode="auto">
            <a:xfrm>
              <a:off x="4267200" y="3212068"/>
              <a:ext cx="682477" cy="4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20%</a:t>
              </a:r>
              <a:endParaRPr lang="pt-BR" dirty="0"/>
            </a:p>
          </p:txBody>
        </p:sp>
        <p:sp>
          <p:nvSpPr>
            <p:cNvPr id="35" name="CaixaDeTexto 43"/>
            <p:cNvSpPr txBox="1">
              <a:spLocks noChangeArrowheads="1"/>
            </p:cNvSpPr>
            <p:nvPr/>
          </p:nvSpPr>
          <p:spPr bwMode="auto">
            <a:xfrm>
              <a:off x="6197986" y="2221468"/>
              <a:ext cx="682477" cy="4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90%</a:t>
              </a:r>
              <a:endParaRPr lang="pt-BR" dirty="0"/>
            </a:p>
          </p:txBody>
        </p:sp>
        <p:sp>
          <p:nvSpPr>
            <p:cNvPr id="36" name="CaixaDeTexto 44"/>
            <p:cNvSpPr txBox="1">
              <a:spLocks noChangeArrowheads="1"/>
            </p:cNvSpPr>
            <p:nvPr/>
          </p:nvSpPr>
          <p:spPr bwMode="auto">
            <a:xfrm>
              <a:off x="5179078" y="2297668"/>
              <a:ext cx="682477" cy="4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10%</a:t>
              </a:r>
              <a:endParaRPr lang="pt-BR" dirty="0"/>
            </a:p>
          </p:txBody>
        </p:sp>
        <p:sp>
          <p:nvSpPr>
            <p:cNvPr id="37" name="CaixaDeTexto 45"/>
            <p:cNvSpPr txBox="1">
              <a:spLocks noChangeArrowheads="1"/>
            </p:cNvSpPr>
            <p:nvPr/>
          </p:nvSpPr>
          <p:spPr bwMode="auto">
            <a:xfrm>
              <a:off x="7188586" y="3593068"/>
              <a:ext cx="820307" cy="4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pt-BR" dirty="0" smtClean="0"/>
                <a:t>100%</a:t>
              </a:r>
              <a:endParaRPr lang="pt-BR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453574" y="3256962"/>
            <a:ext cx="2547789" cy="1328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630276"/>
              </p:ext>
            </p:extLst>
          </p:nvPr>
        </p:nvGraphicFramePr>
        <p:xfrm>
          <a:off x="1945882" y="3440771"/>
          <a:ext cx="3292713" cy="58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Equation" r:id="rId4" imgW="2590800" imgH="431800" progId="Equation.3">
                  <p:embed/>
                </p:oleObj>
              </mc:Choice>
              <mc:Fallback>
                <p:oleObj name="Equation" r:id="rId4" imgW="2590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5882" y="3440771"/>
                        <a:ext cx="3292713" cy="587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33769"/>
              </p:ext>
            </p:extLst>
          </p:nvPr>
        </p:nvGraphicFramePr>
        <p:xfrm>
          <a:off x="2896708" y="4235334"/>
          <a:ext cx="1868543" cy="3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6708" y="4235334"/>
                        <a:ext cx="1868543" cy="3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5779223" y="3364029"/>
            <a:ext cx="2547789" cy="1328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2501"/>
              </p:ext>
            </p:extLst>
          </p:nvPr>
        </p:nvGraphicFramePr>
        <p:xfrm>
          <a:off x="5463181" y="3488379"/>
          <a:ext cx="3462339" cy="594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Equation" r:id="rId8" imgW="2590800" imgH="444500" progId="Equation.3">
                  <p:embed/>
                </p:oleObj>
              </mc:Choice>
              <mc:Fallback>
                <p:oleObj name="Equation" r:id="rId8" imgW="2590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3181" y="3488379"/>
                        <a:ext cx="3462339" cy="594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29531"/>
              </p:ext>
            </p:extLst>
          </p:nvPr>
        </p:nvGraphicFramePr>
        <p:xfrm>
          <a:off x="6270256" y="4235334"/>
          <a:ext cx="1744682" cy="36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Equation" r:id="rId10" imgW="1079500" imgH="228600" progId="Equation.3">
                  <p:embed/>
                </p:oleObj>
              </mc:Choice>
              <mc:Fallback>
                <p:oleObj name="Equation" r:id="rId10" imgW="1079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0256" y="4235334"/>
                        <a:ext cx="1744682" cy="36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20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89187" cy="1673225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rgbClr val="FF0000"/>
                </a:solidFill>
              </a:rPr>
              <a:t>SIGMOD 2010</a:t>
            </a: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IDAR 2010</a:t>
            </a: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SBBD 2011</a:t>
            </a:r>
          </a:p>
          <a:p>
            <a:pPr algn="r"/>
            <a:endParaRPr lang="pt-BR" b="1" dirty="0" smtClean="0">
              <a:solidFill>
                <a:srgbClr val="FF0000"/>
              </a:solidFill>
            </a:endParaRPr>
          </a:p>
          <a:p>
            <a:pPr algn="r"/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71600" y="1587332"/>
            <a:ext cx="7620000" cy="1191057"/>
          </a:xfrm>
        </p:spPr>
        <p:txBody>
          <a:bodyPr>
            <a:noAutofit/>
          </a:bodyPr>
          <a:lstStyle/>
          <a:p>
            <a:pPr lvl="1" algn="r"/>
            <a:r>
              <a:rPr lang="pt-BR" sz="4000" b="1" dirty="0" smtClean="0">
                <a:latin typeface="+mj-lt"/>
              </a:rPr>
              <a:t>ONDUX</a:t>
            </a:r>
            <a:r>
              <a:rPr lang="pt-BR" sz="3200" dirty="0" smtClean="0">
                <a:latin typeface="+mj-lt"/>
              </a:rPr>
              <a:t/>
            </a:r>
            <a:br>
              <a:rPr lang="pt-BR" sz="3200" dirty="0" smtClean="0">
                <a:latin typeface="+mj-lt"/>
              </a:rPr>
            </a:br>
            <a:r>
              <a:rPr lang="pt-BR" sz="2000" dirty="0" smtClean="0">
                <a:latin typeface="+mj-lt"/>
              </a:rPr>
              <a:t>On-Demand Unsupervised Learning for Information Extraction</a:t>
            </a:r>
            <a:br>
              <a:rPr lang="pt-BR" sz="2000" dirty="0" smtClean="0">
                <a:latin typeface="+mj-lt"/>
              </a:rPr>
            </a:b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59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ONDUX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Lida com documentos textuais que possuem registros </a:t>
            </a:r>
            <a:r>
              <a:rPr lang="pt-BR" dirty="0" err="1" smtClean="0"/>
              <a:t>semi</a:t>
            </a:r>
            <a:r>
              <a:rPr lang="pt-BR" dirty="0" err="1"/>
              <a:t>-</a:t>
            </a:r>
            <a:r>
              <a:rPr lang="pt-BR" dirty="0" err="1" smtClean="0"/>
              <a:t>estruturados</a:t>
            </a:r>
            <a:endParaRPr lang="pt-BR" dirty="0" smtClean="0"/>
          </a:p>
          <a:p>
            <a:pPr lvl="2"/>
            <a:r>
              <a:rPr lang="pt-BR" dirty="0" smtClean="0"/>
              <a:t>Endereços; Referências Bibliográficas; Classificados; Descrição de Produtos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56298" y="3765122"/>
            <a:ext cx="669437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Courier New"/>
                <a:cs typeface="Courier New"/>
              </a:rPr>
              <a:t>Dr. Robert A. Jacobson, 8109 Harford Road, Baltimore, MD 21214</a:t>
            </a:r>
            <a:endParaRPr lang="pt-BR" dirty="0">
              <a:solidFill>
                <a:srgbClr val="00B0F0"/>
              </a:solidFill>
              <a:latin typeface="Courier New"/>
              <a:cs typeface="Courier New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59994" y="3368650"/>
            <a:ext cx="2438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Endereços</a:t>
            </a:r>
          </a:p>
          <a:p>
            <a:pPr algn="ctr"/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2648" y="4946158"/>
            <a:ext cx="815340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Courier New"/>
                <a:cs typeface="Courier New"/>
              </a:rPr>
              <a:t>Pável Calado, Marco Cristo, Edleno S. de Moura. Link-based similarity measures for the classication of Web documents. JASIST, v. 57 n.2, p. 208-221, </a:t>
            </a:r>
            <a:r>
              <a:rPr lang="pt-BR" dirty="0" err="1" smtClean="0">
                <a:solidFill>
                  <a:srgbClr val="002060"/>
                </a:solidFill>
                <a:latin typeface="Courier New"/>
                <a:cs typeface="Courier New"/>
              </a:rPr>
              <a:t>January</a:t>
            </a:r>
            <a:r>
              <a:rPr lang="pt-BR" dirty="0" smtClean="0">
                <a:solidFill>
                  <a:srgbClr val="002060"/>
                </a:solidFill>
                <a:latin typeface="Courier New"/>
                <a:cs typeface="Courier New"/>
              </a:rPr>
              <a:t> 2006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868" y="4549686"/>
            <a:ext cx="25717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Referência Bibliográfica</a:t>
            </a:r>
          </a:p>
          <a:p>
            <a:pPr algn="ctr"/>
            <a:endParaRPr lang="pt-B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ONDUX - Experimentos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28155"/>
            <a:ext cx="8153400" cy="5118862"/>
          </a:xfrm>
        </p:spPr>
        <p:txBody>
          <a:bodyPr/>
          <a:lstStyle/>
          <a:p>
            <a:r>
              <a:rPr lang="pt-BR" dirty="0" smtClean="0"/>
              <a:t>Efetuamos experimentos em datasets e domínios distintos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ONDUX alcançou os melhores resultados em todos os </a:t>
            </a:r>
            <a:r>
              <a:rPr lang="pt-BR" dirty="0" err="1" smtClean="0"/>
              <a:t>datasets</a:t>
            </a:r>
            <a:endParaRPr lang="pt-BR" dirty="0"/>
          </a:p>
          <a:p>
            <a:pPr lvl="2"/>
            <a:r>
              <a:rPr lang="pt-BR" dirty="0" smtClean="0"/>
              <a:t>Média de </a:t>
            </a:r>
            <a:r>
              <a:rPr lang="pt-BR" b="1" dirty="0" smtClean="0"/>
              <a:t>0.92</a:t>
            </a:r>
            <a:r>
              <a:rPr lang="pt-BR" dirty="0" smtClean="0"/>
              <a:t> de Medida </a:t>
            </a:r>
            <a:r>
              <a:rPr lang="pt-BR" dirty="0" err="1" smtClean="0"/>
              <a:t>F</a:t>
            </a:r>
            <a:endParaRPr lang="pt-BR" dirty="0" smtClean="0"/>
          </a:p>
          <a:p>
            <a:pPr lvl="2"/>
            <a:r>
              <a:rPr lang="pt-BR" dirty="0" smtClean="0"/>
              <a:t>Baseline, U-CRF, alcançou média 0.78 de Medida </a:t>
            </a:r>
            <a:r>
              <a:rPr lang="pt-BR" dirty="0" err="1" smtClean="0"/>
              <a:t>F</a:t>
            </a:r>
            <a:endParaRPr lang="pt-BR" dirty="0" smtClean="0"/>
          </a:p>
          <a:p>
            <a:pPr lvl="2"/>
            <a:endParaRPr lang="pt-BR" dirty="0"/>
          </a:p>
          <a:p>
            <a:pPr lvl="1"/>
            <a:r>
              <a:rPr lang="pt-BR" dirty="0" smtClean="0"/>
              <a:t>ONDUX executa, em média, tarefas de extração </a:t>
            </a:r>
            <a:r>
              <a:rPr lang="pt-BR" dirty="0" smtClean="0">
                <a:solidFill>
                  <a:srgbClr val="FF0000"/>
                </a:solidFill>
              </a:rPr>
              <a:t>39X</a:t>
            </a:r>
            <a:r>
              <a:rPr lang="pt-BR" dirty="0" smtClean="0"/>
              <a:t> mais rápido que o </a:t>
            </a:r>
            <a:r>
              <a:rPr lang="pt-BR" dirty="0" err="1" smtClean="0"/>
              <a:t>baseline</a:t>
            </a:r>
            <a:r>
              <a:rPr lang="pt-BR" dirty="0" smtClean="0"/>
              <a:t> nos diferentes </a:t>
            </a:r>
            <a:r>
              <a:rPr lang="pt-BR" dirty="0" err="1" smtClean="0"/>
              <a:t>datasets</a:t>
            </a:r>
            <a:r>
              <a:rPr lang="pt-BR" dirty="0" smtClean="0"/>
              <a:t>.</a:t>
            </a:r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0577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ONDUX - Experimentos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Espaço Reservado para Conteúdo 12"/>
          <p:cNvSpPr>
            <a:spLocks noGrp="1"/>
          </p:cNvSpPr>
          <p:nvPr>
            <p:ph sz="quarter" idx="1"/>
          </p:nvPr>
        </p:nvSpPr>
        <p:spPr>
          <a:xfrm>
            <a:off x="612648" y="1436340"/>
            <a:ext cx="8153400" cy="4495800"/>
          </a:xfrm>
        </p:spPr>
        <p:txBody>
          <a:bodyPr/>
          <a:lstStyle/>
          <a:p>
            <a:r>
              <a:rPr lang="pt-BR" dirty="0" smtClean="0"/>
              <a:t>Qualidade da Extração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2289537"/>
              </p:ext>
            </p:extLst>
          </p:nvPr>
        </p:nvGraphicFramePr>
        <p:xfrm>
          <a:off x="1214414" y="2038291"/>
          <a:ext cx="5500726" cy="389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000875" y="3857625"/>
            <a:ext cx="19288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 smtClean="0">
                <a:latin typeface="Gill Sans MT" pitchFamily="34" charset="0"/>
              </a:rPr>
              <a:t>Devido a fase de Matching e ao MPS que é construído sob demanda, ONDUX foi capaz de produzir resultados de alta qualidade.</a:t>
            </a:r>
            <a:endParaRPr lang="pt-BR" sz="1600" dirty="0">
              <a:latin typeface="Gill Sans MT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929438" y="2214563"/>
            <a:ext cx="2000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 smtClean="0">
                <a:latin typeface="Gill Sans MT" pitchFamily="34" charset="0"/>
              </a:rPr>
              <a:t>U-CRF alcançou baixa performance (dataset muito heterogêneo)</a:t>
            </a:r>
            <a:endParaRPr lang="pt-BR" sz="1600" dirty="0">
              <a:latin typeface="Gill Sans M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00250" y="3214688"/>
            <a:ext cx="3429000" cy="2857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 rot="9234685">
            <a:off x="5241925" y="2670175"/>
            <a:ext cx="500063" cy="234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 rot="9234685">
            <a:off x="3668713" y="2741613"/>
            <a:ext cx="500062" cy="234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 rot="9234685">
            <a:off x="2740025" y="2598738"/>
            <a:ext cx="500063" cy="234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15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89187" cy="1673225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rgbClr val="FF0000"/>
                </a:solidFill>
              </a:rPr>
              <a:t>SIGMOD 2011</a:t>
            </a:r>
          </a:p>
          <a:p>
            <a:pPr algn="r"/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71600" y="1457462"/>
            <a:ext cx="7620000" cy="1191057"/>
          </a:xfrm>
        </p:spPr>
        <p:txBody>
          <a:bodyPr>
            <a:noAutofit/>
          </a:bodyPr>
          <a:lstStyle/>
          <a:p>
            <a:pPr lvl="1" algn="r"/>
            <a:r>
              <a:rPr lang="pt-BR" sz="4000" b="1" dirty="0" smtClean="0">
                <a:latin typeface="+mj-lt"/>
              </a:rPr>
              <a:t>JUDIE</a:t>
            </a:r>
            <a:r>
              <a:rPr lang="pt-BR" sz="3200" dirty="0" smtClean="0">
                <a:latin typeface="+mj-lt"/>
              </a:rPr>
              <a:t/>
            </a:r>
            <a:br>
              <a:rPr lang="pt-BR" sz="3200" dirty="0" smtClean="0">
                <a:latin typeface="+mj-lt"/>
              </a:rPr>
            </a:br>
            <a:r>
              <a:rPr lang="pt-BR" sz="2000" dirty="0" smtClean="0">
                <a:latin typeface="+mj-lt"/>
              </a:rPr>
              <a:t>Joint Unsupervised Structure Discovery and Information Extraction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604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JUDIE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Joint Unsupervised Structure Discovery and Information Extraction</a:t>
            </a:r>
          </a:p>
          <a:p>
            <a:pPr lvl="1"/>
            <a:r>
              <a:rPr lang="pt-BR" dirty="0" smtClean="0"/>
              <a:t>Detecta a estrutura de cada registro que esta sendo processado sem nenhum intervenção de usuário</a:t>
            </a:r>
          </a:p>
          <a:p>
            <a:pPr lvl="1"/>
            <a:r>
              <a:rPr lang="pt-BR" dirty="0" smtClean="0"/>
              <a:t>Procura padrões de repetições nos rótulos ou </a:t>
            </a:r>
            <a:r>
              <a:rPr lang="pt-BR" b="1" dirty="0" smtClean="0"/>
              <a:t>ciclos</a:t>
            </a:r>
          </a:p>
          <a:p>
            <a:r>
              <a:rPr lang="pt-BR" sz="2800" dirty="0" smtClean="0"/>
              <a:t>Integra o algoritmo de descoberta de estrutura  com o processo de extração</a:t>
            </a:r>
          </a:p>
          <a:p>
            <a:pPr lvl="1"/>
            <a:r>
              <a:rPr lang="pt-BR" sz="2200" dirty="0" smtClean="0"/>
              <a:t>Realizado por etapas sucessivas que alternam descoberta de estrutura com extração de informação</a:t>
            </a:r>
            <a:r>
              <a:rPr lang="pt-BR" sz="25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29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JUDIE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4400" y="1828800"/>
            <a:ext cx="7696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1/2 copo de manteiga 2 ovos 4 copos açúcar branco canela 2 colher de sopa de rum negro 6 peras picadas 1/2 copo leite 1 1/2 copo molho de maça 2 copos trigo 1/4 copo coco ralado 2 colher de sopa de fermento 1/8 colher de sal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44164" y="1452580"/>
            <a:ext cx="36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Receita de Bolo de Chocolate</a:t>
            </a:r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59145"/>
              </p:ext>
            </p:extLst>
          </p:nvPr>
        </p:nvGraphicFramePr>
        <p:xfrm>
          <a:off x="1714500" y="3517515"/>
          <a:ext cx="6096000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/>
                <a:gridCol w="1981200"/>
                <a:gridCol w="2590800"/>
              </a:tblGrid>
              <a:tr h="34213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>
                          <a:solidFill>
                            <a:schemeClr val="bg1"/>
                          </a:solidFill>
                        </a:rPr>
                        <a:t>Quantidade</a:t>
                      </a:r>
                      <a:endParaRPr lang="pt-BR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>
                          <a:solidFill>
                            <a:schemeClr val="bg1"/>
                          </a:solidFill>
                        </a:rPr>
                        <a:t>Unidade</a:t>
                      </a:r>
                      <a:endParaRPr lang="pt-BR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>
                          <a:solidFill>
                            <a:schemeClr val="bg1"/>
                          </a:solidFill>
                        </a:rPr>
                        <a:t>Ingrediente</a:t>
                      </a:r>
                      <a:endParaRPr lang="pt-BR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4213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1/2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copo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Manteiga</a:t>
                      </a:r>
                    </a:p>
                  </a:txBody>
                  <a:tcPr/>
                </a:tc>
              </a:tr>
              <a:tr h="34213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2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ovos</a:t>
                      </a:r>
                    </a:p>
                  </a:txBody>
                  <a:tcPr/>
                </a:tc>
              </a:tr>
              <a:tr h="34213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4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copos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Açúcar branco</a:t>
                      </a:r>
                    </a:p>
                  </a:txBody>
                  <a:tcPr/>
                </a:tc>
              </a:tr>
              <a:tr h="342130">
                <a:tc>
                  <a:txBody>
                    <a:bodyPr/>
                    <a:lstStyle/>
                    <a:p>
                      <a:pPr algn="ctr"/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canela</a:t>
                      </a:r>
                    </a:p>
                  </a:txBody>
                  <a:tcPr/>
                </a:tc>
              </a:tr>
              <a:tr h="34213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2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Colher de sopa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Rum negro</a:t>
                      </a:r>
                    </a:p>
                  </a:txBody>
                  <a:tcPr/>
                </a:tc>
              </a:tr>
              <a:tr h="34213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6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Peras picadas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eta para baixo 13"/>
          <p:cNvSpPr/>
          <p:nvPr/>
        </p:nvSpPr>
        <p:spPr>
          <a:xfrm>
            <a:off x="4267200" y="2755515"/>
            <a:ext cx="990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76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JUDIE - Experimentos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Em comparação com o método ONDUX, JUDIE enfrenta uma tarefa </a:t>
            </a:r>
            <a:r>
              <a:rPr lang="pt-BR" b="1" dirty="0" smtClean="0"/>
              <a:t>mais difícil. </a:t>
            </a:r>
          </a:p>
          <a:p>
            <a:pPr lvl="1"/>
            <a:r>
              <a:rPr lang="pt-BR" dirty="0" smtClean="0"/>
              <a:t>Extrair Informação, enquanto, simultaneamente, descobre a estrutura</a:t>
            </a:r>
          </a:p>
          <a:p>
            <a:pPr marL="365760" lvl="1" indent="0">
              <a:buNone/>
            </a:pPr>
            <a:endParaRPr lang="pt-BR" dirty="0" smtClean="0"/>
          </a:p>
          <a:p>
            <a:r>
              <a:rPr lang="pt-BR" dirty="0" smtClean="0"/>
              <a:t>JUDIE alcançou os melhores resultados em todos os </a:t>
            </a:r>
            <a:r>
              <a:rPr lang="pt-BR" dirty="0" err="1" smtClean="0"/>
              <a:t>datasets</a:t>
            </a:r>
            <a:endParaRPr lang="pt-BR" dirty="0"/>
          </a:p>
          <a:p>
            <a:pPr lvl="2"/>
            <a:r>
              <a:rPr lang="pt-BR" dirty="0" smtClean="0"/>
              <a:t>Média de </a:t>
            </a:r>
            <a:r>
              <a:rPr lang="pt-BR" b="1" dirty="0" smtClean="0"/>
              <a:t>0.89</a:t>
            </a:r>
            <a:r>
              <a:rPr lang="pt-BR" dirty="0" smtClean="0"/>
              <a:t> de Medida F</a:t>
            </a:r>
          </a:p>
          <a:p>
            <a:pPr lvl="2"/>
            <a:r>
              <a:rPr lang="pt-BR" dirty="0" smtClean="0"/>
              <a:t>Baseline, U-CRF alcançou Média de 0.73 de Medida </a:t>
            </a:r>
            <a:r>
              <a:rPr lang="pt-BR" dirty="0" err="1" smtClean="0"/>
              <a:t>F</a:t>
            </a:r>
            <a:endParaRPr lang="pt-BR" dirty="0" smtClean="0"/>
          </a:p>
          <a:p>
            <a:pPr marL="685800" lvl="2" indent="0">
              <a:buNone/>
            </a:pPr>
            <a:endParaRPr lang="pt-BR" dirty="0" smtClean="0"/>
          </a:p>
          <a:p>
            <a:r>
              <a:rPr lang="pt-BR" dirty="0" smtClean="0"/>
              <a:t>JUDIE executa</a:t>
            </a:r>
            <a:r>
              <a:rPr lang="pt-BR" dirty="0"/>
              <a:t>, em média, tarefas de extração </a:t>
            </a:r>
            <a:r>
              <a:rPr lang="pt-BR" dirty="0" smtClean="0">
                <a:solidFill>
                  <a:srgbClr val="FF0000"/>
                </a:solidFill>
              </a:rPr>
              <a:t>17X</a:t>
            </a:r>
            <a:r>
              <a:rPr lang="pt-BR" dirty="0" smtClean="0"/>
              <a:t> </a:t>
            </a:r>
            <a:r>
              <a:rPr lang="pt-BR" dirty="0"/>
              <a:t>mais rápido que o </a:t>
            </a:r>
            <a:r>
              <a:rPr lang="pt-BR" dirty="0" err="1"/>
              <a:t>baseline</a:t>
            </a:r>
            <a:r>
              <a:rPr lang="pt-BR" dirty="0"/>
              <a:t> nos diferentes </a:t>
            </a:r>
            <a:r>
              <a:rPr lang="pt-BR" dirty="0" err="1"/>
              <a:t>datasets</a:t>
            </a:r>
            <a:r>
              <a:rPr lang="pt-BR" dirty="0"/>
              <a:t>.</a:t>
            </a:r>
          </a:p>
          <a:p>
            <a:pPr lvl="2"/>
            <a:endParaRPr lang="pt-BR" dirty="0"/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8434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5520"/>
            <a:ext cx="8308848" cy="49377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Popularização da Internet impõe desafios ao  gerenciamento e manipulação dos dados veiculados on-line </a:t>
            </a:r>
          </a:p>
          <a:p>
            <a:r>
              <a:rPr lang="pt-BR" sz="2800" dirty="0"/>
              <a:t>Trechos de texto </a:t>
            </a:r>
            <a:r>
              <a:rPr lang="pt-BR" sz="2800" dirty="0" smtClean="0"/>
              <a:t>são </a:t>
            </a:r>
            <a:r>
              <a:rPr lang="pt-BR" sz="2800" dirty="0"/>
              <a:t>difíceis de processar de maneira automática</a:t>
            </a:r>
            <a:r>
              <a:rPr lang="pt-BR" sz="2800" dirty="0" smtClean="0"/>
              <a:t>.</a:t>
            </a:r>
          </a:p>
          <a:p>
            <a:pPr lvl="1"/>
            <a:r>
              <a:rPr lang="pt-BR" sz="2500" dirty="0"/>
              <a:t>D</a:t>
            </a:r>
            <a:r>
              <a:rPr lang="pt-BR" sz="2500" dirty="0" smtClean="0"/>
              <a:t>escrições </a:t>
            </a:r>
            <a:r>
              <a:rPr lang="pt-BR" sz="2500" dirty="0"/>
              <a:t>de produtos, </a:t>
            </a:r>
            <a:r>
              <a:rPr lang="pt-BR" sz="2500" dirty="0" smtClean="0"/>
              <a:t>endereços, resumos </a:t>
            </a:r>
            <a:r>
              <a:rPr lang="pt-BR" sz="2500" dirty="0"/>
              <a:t>de </a:t>
            </a:r>
            <a:r>
              <a:rPr lang="pt-BR" sz="2500" dirty="0" smtClean="0"/>
              <a:t>filmes, etc. </a:t>
            </a:r>
            <a:endParaRPr lang="pt-BR" sz="2800" dirty="0"/>
          </a:p>
          <a:p>
            <a:r>
              <a:rPr lang="pt-BR" sz="2800" dirty="0"/>
              <a:t>Não é trivial identificar </a:t>
            </a:r>
            <a:r>
              <a:rPr lang="pt-BR" sz="2800" dirty="0" smtClean="0"/>
              <a:t>automaticamente dados relevantes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0239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JUDIE - Experimentos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Fase 1: aceitável. F </a:t>
            </a:r>
            <a:r>
              <a:rPr lang="pt-BR" dirty="0" smtClean="0">
                <a:latin typeface="Calibri"/>
                <a:cs typeface="Calibri"/>
              </a:rPr>
              <a:t>≈ </a:t>
            </a:r>
            <a:r>
              <a:rPr lang="pt-BR" dirty="0" smtClean="0"/>
              <a:t>0.7 </a:t>
            </a:r>
          </a:p>
          <a:p>
            <a:r>
              <a:rPr lang="pt-BR" dirty="0" smtClean="0"/>
              <a:t>Fase 2: impacto positivo. Ganhos &gt; 9%</a:t>
            </a:r>
          </a:p>
          <a:p>
            <a:r>
              <a:rPr lang="pt-BR" dirty="0" smtClean="0"/>
              <a:t>CORA, ganhos maiores que 19%</a:t>
            </a:r>
          </a:p>
          <a:p>
            <a:pPr lvl="1"/>
            <a:r>
              <a:rPr lang="pt-BR" dirty="0" smtClean="0"/>
              <a:t>Informação estrutural levou a melhorias significantes.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07879"/>
              </p:ext>
            </p:extLst>
          </p:nvPr>
        </p:nvGraphicFramePr>
        <p:xfrm>
          <a:off x="1981200" y="1779690"/>
          <a:ext cx="62446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51"/>
                <a:gridCol w="1451459"/>
                <a:gridCol w="1451459"/>
                <a:gridCol w="1531143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Dataset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Fase1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Fase 2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Ganho (%)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Recipes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0.79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0.90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13.2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pt-BR" sz="2200" b="1" noProof="0" dirty="0" smtClean="0">
                          <a:solidFill>
                            <a:srgbClr val="FF0000"/>
                          </a:solidFill>
                        </a:rPr>
                        <a:t>CORA</a:t>
                      </a:r>
                      <a:endParaRPr lang="pt-BR" sz="2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noProof="0" dirty="0" smtClean="0">
                          <a:solidFill>
                            <a:srgbClr val="FF0000"/>
                          </a:solidFill>
                        </a:rPr>
                        <a:t>0.69</a:t>
                      </a:r>
                      <a:endParaRPr lang="pt-BR" sz="2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noProof="0" dirty="0" smtClean="0">
                          <a:solidFill>
                            <a:srgbClr val="FF0000"/>
                          </a:solidFill>
                        </a:rPr>
                        <a:t>0.83</a:t>
                      </a:r>
                      <a:endParaRPr lang="pt-BR" sz="2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noProof="0" dirty="0" smtClean="0">
                          <a:solidFill>
                            <a:srgbClr val="FF0000"/>
                          </a:solidFill>
                        </a:rPr>
                        <a:t>19.3</a:t>
                      </a:r>
                      <a:endParaRPr lang="pt-BR" sz="2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12734" marR="112734" marT="56367" marB="56367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Web Ads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0.70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0.77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noProof="0" dirty="0" smtClean="0"/>
                        <a:t>9.7</a:t>
                      </a:r>
                      <a:endParaRPr lang="pt-BR" sz="2200" noProof="0" dirty="0"/>
                    </a:p>
                  </a:txBody>
                  <a:tcPr marL="112734" marR="112734" marT="56367" marB="563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9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89187" cy="1673225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rgbClr val="FF0000"/>
                </a:solidFill>
              </a:rPr>
              <a:t>WWW 2009</a:t>
            </a: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VLDB 2011</a:t>
            </a:r>
          </a:p>
          <a:p>
            <a:pPr algn="r"/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71600" y="1457462"/>
            <a:ext cx="7620000" cy="1191057"/>
          </a:xfrm>
        </p:spPr>
        <p:txBody>
          <a:bodyPr>
            <a:noAutofit/>
          </a:bodyPr>
          <a:lstStyle/>
          <a:p>
            <a:pPr lvl="1" algn="r"/>
            <a:r>
              <a:rPr lang="pt-BR" sz="4000" b="1" dirty="0" smtClean="0">
                <a:latin typeface="+mj-lt"/>
              </a:rPr>
              <a:t>iForm</a:t>
            </a:r>
            <a:r>
              <a:rPr lang="pt-BR" sz="3200" dirty="0" smtClean="0">
                <a:latin typeface="+mj-lt"/>
              </a:rPr>
              <a:t/>
            </a:r>
            <a:br>
              <a:rPr lang="pt-BR" sz="3200" dirty="0" smtClean="0">
                <a:latin typeface="+mj-lt"/>
              </a:rPr>
            </a:br>
            <a:r>
              <a:rPr lang="pt-BR" dirty="0" smtClean="0">
                <a:latin typeface="+mj-lt"/>
              </a:rPr>
              <a:t>A Probabilistic Approach for Automatically Filling Form-Based Web Interfaces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31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iForm</a:t>
            </a:r>
          </a:p>
        </p:txBody>
      </p:sp>
      <p:sp>
        <p:nvSpPr>
          <p:cNvPr id="20483" name="Espaço Reservado para Conteúdo 1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Documento rico em dados</a:t>
            </a:r>
          </a:p>
        </p:txBody>
      </p:sp>
      <p:pic>
        <p:nvPicPr>
          <p:cNvPr id="14" name="Imagem 13" descr="CarAds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18508"/>
            <a:ext cx="863917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381000" y="2513745"/>
            <a:ext cx="533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14400" y="2513745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81200" y="2513745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495800" y="2513745"/>
            <a:ext cx="1295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819400" y="3199545"/>
            <a:ext cx="2362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00400" y="3580545"/>
            <a:ext cx="1447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81000" y="4037745"/>
            <a:ext cx="1524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905000" y="4037745"/>
            <a:ext cx="1524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486400" y="4037745"/>
            <a:ext cx="1676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7162800" y="4037745"/>
            <a:ext cx="1219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81000" y="4342545"/>
            <a:ext cx="2133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514600" y="4342545"/>
            <a:ext cx="914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629400" y="4342545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1066800" y="4723545"/>
            <a:ext cx="1219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7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iForm</a:t>
            </a:r>
          </a:p>
        </p:txBody>
      </p:sp>
      <p:sp>
        <p:nvSpPr>
          <p:cNvPr id="21507" name="Espaço Reservado para Conteúdo 16"/>
          <p:cNvSpPr>
            <a:spLocks noGrp="1"/>
          </p:cNvSpPr>
          <p:nvPr>
            <p:ph sz="quarter" idx="1"/>
          </p:nvPr>
        </p:nvSpPr>
        <p:spPr>
          <a:xfrm>
            <a:off x="612648" y="1463650"/>
            <a:ext cx="8153400" cy="4495800"/>
          </a:xfrm>
        </p:spPr>
        <p:txBody>
          <a:bodyPr/>
          <a:lstStyle/>
          <a:p>
            <a:r>
              <a:rPr lang="pt-BR" dirty="0" smtClean="0"/>
              <a:t>Preenchimento do Formulário</a:t>
            </a:r>
          </a:p>
        </p:txBody>
      </p:sp>
      <p:pic>
        <p:nvPicPr>
          <p:cNvPr id="21508" name="Imagem 13" descr="fig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60960"/>
            <a:ext cx="6352466" cy="379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CaixaDeTexto 14"/>
          <p:cNvSpPr txBox="1">
            <a:spLocks noChangeArrowheads="1"/>
          </p:cNvSpPr>
          <p:nvPr/>
        </p:nvSpPr>
        <p:spPr bwMode="auto">
          <a:xfrm>
            <a:off x="1463650" y="2455590"/>
            <a:ext cx="70367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2005</a:t>
            </a:r>
          </a:p>
          <a:p>
            <a:r>
              <a:rPr lang="pt-BR" sz="1100" b="1" dirty="0" smtClean="0">
                <a:solidFill>
                  <a:srgbClr val="FF0000"/>
                </a:solidFill>
              </a:rPr>
              <a:t>Honda</a:t>
            </a:r>
          </a:p>
          <a:p>
            <a:r>
              <a:rPr lang="pt-BR" sz="1100" b="1" dirty="0" smtClean="0">
                <a:solidFill>
                  <a:srgbClr val="FF0000"/>
                </a:solidFill>
              </a:rPr>
              <a:t>Accord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21511" name="CaixaDeTexto 15"/>
          <p:cNvSpPr txBox="1">
            <a:spLocks noChangeArrowheads="1"/>
          </p:cNvSpPr>
          <p:nvPr/>
        </p:nvSpPr>
        <p:spPr bwMode="auto">
          <a:xfrm>
            <a:off x="1591591" y="3020264"/>
            <a:ext cx="7036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low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 bwMode="auto">
          <a:xfrm>
            <a:off x="1463650" y="3226695"/>
            <a:ext cx="895585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pt-BR" sz="1050" b="1" dirty="0" smtClean="0">
                <a:solidFill>
                  <a:srgbClr val="FF0000"/>
                </a:solidFill>
              </a:rPr>
              <a:t>Automatic</a:t>
            </a:r>
            <a:endParaRPr lang="pt-BR" sz="1050" b="1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 bwMode="auto">
          <a:xfrm>
            <a:off x="1463650" y="4510732"/>
            <a:ext cx="895585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pt-BR" sz="900" b="1" dirty="0" smtClean="0">
                <a:solidFill>
                  <a:srgbClr val="FF0000"/>
                </a:solidFill>
              </a:rPr>
              <a:t>Alloy </a:t>
            </a:r>
            <a:r>
              <a:rPr lang="pt-BR" sz="1050" b="1" dirty="0" smtClean="0">
                <a:solidFill>
                  <a:srgbClr val="FF0000"/>
                </a:solidFill>
              </a:rPr>
              <a:t>Wheels</a:t>
            </a:r>
            <a:endParaRPr lang="pt-BR" sz="900" b="1" dirty="0">
              <a:solidFill>
                <a:srgbClr val="FF0000"/>
              </a:solidFill>
            </a:endParaRPr>
          </a:p>
        </p:txBody>
      </p:sp>
      <p:sp>
        <p:nvSpPr>
          <p:cNvPr id="21514" name="CaixaDeTexto 19"/>
          <p:cNvSpPr txBox="1">
            <a:spLocks noChangeArrowheads="1"/>
          </p:cNvSpPr>
          <p:nvPr/>
        </p:nvSpPr>
        <p:spPr bwMode="auto">
          <a:xfrm>
            <a:off x="3446731" y="2650144"/>
            <a:ext cx="1919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x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1515" name="CaixaDeTexto 20"/>
          <p:cNvSpPr txBox="1">
            <a:spLocks noChangeArrowheads="1"/>
          </p:cNvSpPr>
          <p:nvPr/>
        </p:nvSpPr>
        <p:spPr bwMode="auto">
          <a:xfrm>
            <a:off x="3446731" y="2796868"/>
            <a:ext cx="1919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x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1516" name="CaixaDeTexto 21"/>
          <p:cNvSpPr txBox="1">
            <a:spLocks noChangeArrowheads="1"/>
          </p:cNvSpPr>
          <p:nvPr/>
        </p:nvSpPr>
        <p:spPr bwMode="auto">
          <a:xfrm>
            <a:off x="3446731" y="2943592"/>
            <a:ext cx="1919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x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1517" name="CaixaDeTexto 22"/>
          <p:cNvSpPr txBox="1">
            <a:spLocks noChangeArrowheads="1"/>
          </p:cNvSpPr>
          <p:nvPr/>
        </p:nvSpPr>
        <p:spPr bwMode="auto">
          <a:xfrm>
            <a:off x="4726139" y="2650144"/>
            <a:ext cx="1919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x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1518" name="CaixaDeTexto 25"/>
          <p:cNvSpPr txBox="1">
            <a:spLocks noChangeArrowheads="1"/>
          </p:cNvSpPr>
          <p:nvPr/>
        </p:nvSpPr>
        <p:spPr bwMode="auto">
          <a:xfrm>
            <a:off x="4726139" y="2796868"/>
            <a:ext cx="1919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x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1519" name="CaixaDeTexto 26"/>
          <p:cNvSpPr txBox="1">
            <a:spLocks noChangeArrowheads="1"/>
          </p:cNvSpPr>
          <p:nvPr/>
        </p:nvSpPr>
        <p:spPr bwMode="auto">
          <a:xfrm>
            <a:off x="4534228" y="4281074"/>
            <a:ext cx="1919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x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1520" name="CaixaDeTexto 27"/>
          <p:cNvSpPr txBox="1">
            <a:spLocks noChangeArrowheads="1"/>
          </p:cNvSpPr>
          <p:nvPr/>
        </p:nvSpPr>
        <p:spPr bwMode="auto">
          <a:xfrm>
            <a:off x="4547883" y="4828783"/>
            <a:ext cx="1919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x</a:t>
            </a:r>
            <a:endParaRPr lang="pt-B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iForm - Experimentos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89847"/>
              </p:ext>
            </p:extLst>
          </p:nvPr>
        </p:nvGraphicFramePr>
        <p:xfrm>
          <a:off x="609600" y="1759313"/>
          <a:ext cx="3527619" cy="446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60"/>
                <a:gridCol w="875663"/>
                <a:gridCol w="1071696"/>
              </a:tblGrid>
              <a:tr h="30900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Campo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iForm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iCRF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Application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0.82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0.37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Area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0.18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0.23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City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0.70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0.65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Company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0.41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0.17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Country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0.77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0.87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Desired Degree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0.57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0.37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Language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0.84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0.69</a:t>
                      </a:r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Platform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0.47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0.38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Recruiter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0.44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0.22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Req. Degree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0.31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0.59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Salary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0.22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0.25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28342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State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0.85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0.81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  <a:tr h="309008"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Title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noProof="0" dirty="0" smtClean="0"/>
                        <a:t>0.72</a:t>
                      </a:r>
                      <a:endParaRPr lang="pt-BR" sz="1400" b="1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 smtClean="0"/>
                        <a:t>0.49</a:t>
                      </a:r>
                      <a:endParaRPr lang="pt-BR" sz="1400" noProof="0" dirty="0"/>
                    </a:p>
                  </a:txBody>
                  <a:tcPr marL="105219" marR="105219" marT="52609" marB="52609"/>
                </a:tc>
              </a:tr>
            </a:tbl>
          </a:graphicData>
        </a:graphic>
      </p:graphicFrame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370919" y="3528098"/>
            <a:ext cx="4572001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iForm obteve Medida F superior em 9 de 13 campos.</a:t>
            </a:r>
            <a:endParaRPr lang="pt-BR" dirty="0"/>
          </a:p>
        </p:txBody>
      </p:sp>
      <p:sp>
        <p:nvSpPr>
          <p:cNvPr id="43077" name="CaixaDeTexto 8"/>
          <p:cNvSpPr txBox="1">
            <a:spLocks noChangeArrowheads="1"/>
          </p:cNvSpPr>
          <p:nvPr/>
        </p:nvSpPr>
        <p:spPr bwMode="auto">
          <a:xfrm>
            <a:off x="1752616" y="1312786"/>
            <a:ext cx="1241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/>
              <a:t>Empregos</a:t>
            </a:r>
            <a:endParaRPr lang="pt-BR" sz="2000" b="1" dirty="0"/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547792" y="4758803"/>
            <a:ext cx="4218254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Os resultados alcançados demonstram a aplicabilidade prática do método proposto.</a:t>
            </a:r>
            <a:endParaRPr lang="pt-BR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904466" y="1955763"/>
            <a:ext cx="3504907" cy="64633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iForm alcançou bons resultados em todos os datasets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49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393365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Neste trabalho, propusemos uma abordagem não supervisionada para o problema de EIST</a:t>
            </a:r>
          </a:p>
          <a:p>
            <a:pPr lvl="1"/>
            <a:r>
              <a:rPr lang="pt-BR" sz="2800" dirty="0"/>
              <a:t>Utiliza informação estruturada já existente.</a:t>
            </a:r>
          </a:p>
          <a:p>
            <a:pPr lvl="1"/>
            <a:endParaRPr lang="pt-BR" sz="2700" dirty="0" smtClean="0"/>
          </a:p>
          <a:p>
            <a:pPr lvl="1"/>
            <a:r>
              <a:rPr lang="pt-BR" sz="2800" dirty="0" smtClean="0"/>
              <a:t>Explora </a:t>
            </a:r>
            <a:r>
              <a:rPr lang="pt-BR" sz="2800" dirty="0"/>
              <a:t>características de conteúdo para o aprendizado automático de características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relacionadas à </a:t>
            </a:r>
            <a:r>
              <a:rPr lang="pt-BR" sz="2800" b="1" dirty="0">
                <a:solidFill>
                  <a:srgbClr val="FF0000"/>
                </a:solidFill>
              </a:rPr>
              <a:t>estrutura</a:t>
            </a:r>
            <a:r>
              <a:rPr lang="pt-BR" sz="2800" dirty="0"/>
              <a:t> </a:t>
            </a:r>
            <a:r>
              <a:rPr lang="pt-BR" sz="2800" dirty="0" smtClean="0"/>
              <a:t>dos </a:t>
            </a:r>
            <a:r>
              <a:rPr lang="pt-BR" sz="2800" dirty="0"/>
              <a:t>dados de entrada.</a:t>
            </a:r>
          </a:p>
          <a:p>
            <a:pPr marL="365760" lvl="1" indent="0">
              <a:buNone/>
            </a:pPr>
            <a:endParaRPr lang="pt-BR" sz="2700" dirty="0" smtClean="0"/>
          </a:p>
          <a:p>
            <a:pPr lvl="1"/>
            <a:r>
              <a:rPr lang="pt-BR" sz="2800" dirty="0"/>
              <a:t>Elimina a necessidade de um usuário envolvido em qualquer tipo de processo de treinamento manual.</a:t>
            </a:r>
            <a:endParaRPr lang="en-US" dirty="0"/>
          </a:p>
          <a:p>
            <a:pPr lvl="1"/>
            <a:endParaRPr lang="pt-BR" sz="2700" dirty="0" smtClean="0"/>
          </a:p>
          <a:p>
            <a:r>
              <a:rPr lang="pt-BR" sz="3000" dirty="0" smtClean="0"/>
              <a:t>Métodos de Extração de Informação no estado-da-arte:</a:t>
            </a:r>
          </a:p>
          <a:p>
            <a:pPr lvl="1"/>
            <a:r>
              <a:rPr lang="pt-BR" sz="2700" dirty="0" smtClean="0"/>
              <a:t>ONDUX, JUDIE e iForm</a:t>
            </a:r>
          </a:p>
        </p:txBody>
      </p:sp>
    </p:spTree>
    <p:extLst>
      <p:ext uri="{BB962C8B-B14F-4D97-AF65-F5344CB8AC3E}">
        <p14:creationId xmlns:p14="http://schemas.microsoft.com/office/powerpoint/2010/main" val="7272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- Impacto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13 artigos publicados: 6 </a:t>
            </a:r>
            <a:r>
              <a:rPr lang="pt-BR" sz="2400" dirty="0" err="1" smtClean="0"/>
              <a:t>Qualis</a:t>
            </a:r>
            <a:r>
              <a:rPr lang="pt-BR" sz="2400" dirty="0" smtClean="0"/>
              <a:t> A1 e 1 </a:t>
            </a:r>
            <a:r>
              <a:rPr lang="pt-BR" sz="2400" dirty="0" err="1" smtClean="0"/>
              <a:t>Qualis</a:t>
            </a:r>
            <a:r>
              <a:rPr lang="pt-BR" sz="2400" dirty="0" smtClean="0"/>
              <a:t> A2</a:t>
            </a:r>
          </a:p>
          <a:p>
            <a:r>
              <a:rPr lang="pt-BR" sz="2400" dirty="0" smtClean="0"/>
              <a:t>Artigos publicados em </a:t>
            </a:r>
            <a:r>
              <a:rPr lang="pt-BR" sz="2400" b="1" i="1" dirty="0" smtClean="0">
                <a:solidFill>
                  <a:srgbClr val="FF0000"/>
                </a:solidFill>
              </a:rPr>
              <a:t>4 dos 6 melhores</a:t>
            </a:r>
            <a:r>
              <a:rPr lang="pt-BR" sz="2400" dirty="0" smtClean="0"/>
              <a:t> veículos da área “Banco de Dados e Sistemas de Informação” no Google Scholar</a:t>
            </a:r>
          </a:p>
          <a:p>
            <a:pPr marL="0" indent="0">
              <a:buNone/>
            </a:pPr>
            <a:endParaRPr lang="pt-BR" sz="2400" dirty="0" smtClean="0"/>
          </a:p>
          <a:p>
            <a:pPr marL="365760" lvl="1" indent="0">
              <a:buNone/>
            </a:pPr>
            <a:endParaRPr lang="pt-BR" sz="2100" dirty="0" smtClean="0"/>
          </a:p>
          <a:p>
            <a:pPr marL="365760" lvl="1" indent="0">
              <a:buNone/>
            </a:pPr>
            <a:endParaRPr lang="pt-BR" sz="2100" dirty="0" smtClean="0"/>
          </a:p>
          <a:p>
            <a:r>
              <a:rPr lang="pt-BR" sz="2400" dirty="0" smtClean="0"/>
              <a:t>Premiações e Bolsas:</a:t>
            </a:r>
          </a:p>
          <a:p>
            <a:pPr lvl="1"/>
            <a:r>
              <a:rPr lang="pt-BR" sz="2100" dirty="0" smtClean="0"/>
              <a:t>SBBD’09 – Melhor artigo</a:t>
            </a:r>
          </a:p>
          <a:p>
            <a:pPr lvl="1"/>
            <a:r>
              <a:rPr lang="pt-BR" sz="2100" dirty="0" smtClean="0"/>
              <a:t>SBBD’11 – Melhor ferramenta</a:t>
            </a:r>
          </a:p>
          <a:p>
            <a:pPr lvl="1"/>
            <a:r>
              <a:rPr lang="pt-BR" sz="2100" dirty="0" smtClean="0"/>
              <a:t>UOL Bolsa Pesquisa – 4 anos consecutivos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3269065"/>
            <a:ext cx="1156573" cy="370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553" y="3095700"/>
            <a:ext cx="947277" cy="860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88" y="3060861"/>
            <a:ext cx="902529" cy="902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830" y="2945492"/>
            <a:ext cx="1229391" cy="10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- Impacto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22230"/>
            <a:ext cx="8229600" cy="5181600"/>
          </a:xfrm>
        </p:spPr>
        <p:txBody>
          <a:bodyPr>
            <a:noAutofit/>
          </a:bodyPr>
          <a:lstStyle/>
          <a:p>
            <a:pPr marL="617220" lvl="1" indent="-342900">
              <a:buFont typeface="+mj-lt"/>
              <a:buAutoNum type="arabicPeriod"/>
            </a:pPr>
            <a:r>
              <a:rPr lang="pt-BR" sz="1800" dirty="0" smtClean="0"/>
              <a:t>Joint Unsupervised Structure Discovery and Information Extraction. </a:t>
            </a:r>
            <a:r>
              <a:rPr lang="pt-BR" sz="1800" b="1" dirty="0" smtClean="0"/>
              <a:t>SIGMOD Conference</a:t>
            </a:r>
            <a:r>
              <a:rPr lang="pt-BR" sz="1800" dirty="0" smtClean="0"/>
              <a:t> – 2011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sz="1800" dirty="0" smtClean="0"/>
              <a:t>Unsupervised Information Extraction with the ONDUX Tool. </a:t>
            </a:r>
            <a:r>
              <a:rPr lang="pt-BR" sz="1800" b="1" dirty="0" smtClean="0"/>
              <a:t>Brazilian Symposium on Databases (SBBD)</a:t>
            </a:r>
            <a:r>
              <a:rPr lang="pt-BR" sz="1800" dirty="0" smtClean="0"/>
              <a:t> – 2011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sz="1800" dirty="0" smtClean="0"/>
              <a:t>On Using Wikipedia to Build Knowledge Bases for Information Extraction by Text Segmentation.  </a:t>
            </a:r>
            <a:r>
              <a:rPr lang="pt-BR" sz="1800" b="1" dirty="0" smtClean="0"/>
              <a:t>Journal of Information and Data Management (JDIM)</a:t>
            </a:r>
            <a:r>
              <a:rPr lang="pt-BR" sz="1800" dirty="0" smtClean="0"/>
              <a:t> – 2011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sz="1700" dirty="0" smtClean="0"/>
              <a:t>ONDUX: on-demand unsupervised </a:t>
            </a:r>
            <a:r>
              <a:rPr lang="pt-BR" sz="1700" dirty="0" err="1" smtClean="0"/>
              <a:t>learning</a:t>
            </a:r>
            <a:r>
              <a:rPr lang="pt-BR" sz="1700" dirty="0" smtClean="0"/>
              <a:t> for </a:t>
            </a:r>
            <a:r>
              <a:rPr lang="pt-BR" sz="1700" dirty="0" err="1" smtClean="0"/>
              <a:t>information</a:t>
            </a:r>
            <a:r>
              <a:rPr lang="pt-BR" sz="1700" dirty="0" smtClean="0"/>
              <a:t> </a:t>
            </a:r>
            <a:r>
              <a:rPr lang="pt-BR" sz="1700" dirty="0" err="1" smtClean="0"/>
              <a:t>extraction</a:t>
            </a:r>
            <a:r>
              <a:rPr lang="pt-BR" sz="1700" dirty="0" smtClean="0"/>
              <a:t>. </a:t>
            </a:r>
            <a:r>
              <a:rPr lang="pt-BR" sz="1700" b="1" dirty="0" smtClean="0"/>
              <a:t>SIGMOD </a:t>
            </a:r>
            <a:r>
              <a:rPr lang="pt-BR" sz="1700" b="1" dirty="0" err="1" smtClean="0"/>
              <a:t>Conference</a:t>
            </a:r>
            <a:r>
              <a:rPr lang="pt-BR" sz="1700" dirty="0" smtClean="0"/>
              <a:t>. - 2010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sz="1700" dirty="0" err="1" smtClean="0"/>
              <a:t>Unsupervised</a:t>
            </a:r>
            <a:r>
              <a:rPr lang="pt-BR" sz="1700" dirty="0" smtClean="0"/>
              <a:t> </a:t>
            </a:r>
            <a:r>
              <a:rPr lang="pt-BR" sz="1700" dirty="0" err="1" smtClean="0"/>
              <a:t>strategies</a:t>
            </a:r>
            <a:r>
              <a:rPr lang="pt-BR" sz="1700" dirty="0" smtClean="0"/>
              <a:t> for </a:t>
            </a:r>
            <a:r>
              <a:rPr lang="pt-BR" sz="1700" dirty="0" err="1" smtClean="0"/>
              <a:t>information</a:t>
            </a:r>
            <a:r>
              <a:rPr lang="pt-BR" sz="1700" dirty="0" smtClean="0"/>
              <a:t> </a:t>
            </a:r>
            <a:r>
              <a:rPr lang="pt-BR" sz="1700" dirty="0" err="1" smtClean="0"/>
              <a:t>extraction</a:t>
            </a:r>
            <a:r>
              <a:rPr lang="pt-BR" sz="1700" dirty="0" smtClean="0"/>
              <a:t> </a:t>
            </a:r>
            <a:r>
              <a:rPr lang="pt-BR" sz="1700" dirty="0" err="1" smtClean="0"/>
              <a:t>by</a:t>
            </a:r>
            <a:r>
              <a:rPr lang="pt-BR" sz="1700" dirty="0" smtClean="0"/>
              <a:t> </a:t>
            </a:r>
            <a:r>
              <a:rPr lang="pt-BR" sz="1700" dirty="0" err="1" smtClean="0"/>
              <a:t>text</a:t>
            </a:r>
            <a:r>
              <a:rPr lang="pt-BR" sz="1700" dirty="0" smtClean="0"/>
              <a:t> </a:t>
            </a:r>
            <a:r>
              <a:rPr lang="pt-BR" sz="1700" dirty="0" err="1" smtClean="0"/>
              <a:t>segmentation</a:t>
            </a:r>
            <a:r>
              <a:rPr lang="pt-BR" sz="1700" dirty="0" smtClean="0"/>
              <a:t>. </a:t>
            </a:r>
            <a:r>
              <a:rPr lang="pt-BR" sz="1700" b="1" dirty="0" smtClean="0"/>
              <a:t>SIGMOD PhD Workshop </a:t>
            </a:r>
            <a:r>
              <a:rPr lang="pt-BR" sz="1700" b="1" dirty="0" err="1" smtClean="0"/>
              <a:t>on</a:t>
            </a:r>
            <a:r>
              <a:rPr lang="pt-BR" sz="1700" b="1" dirty="0" smtClean="0"/>
              <a:t> </a:t>
            </a:r>
            <a:r>
              <a:rPr lang="pt-BR" sz="1700" b="1" dirty="0" err="1" smtClean="0"/>
              <a:t>innovative</a:t>
            </a:r>
            <a:r>
              <a:rPr lang="pt-BR" sz="1700" b="1" dirty="0" smtClean="0"/>
              <a:t> </a:t>
            </a:r>
            <a:r>
              <a:rPr lang="pt-BR" sz="1700" b="1" dirty="0" err="1" smtClean="0"/>
              <a:t>Database</a:t>
            </a:r>
            <a:r>
              <a:rPr lang="pt-BR" sz="1700" b="1" dirty="0" smtClean="0"/>
              <a:t> </a:t>
            </a:r>
            <a:r>
              <a:rPr lang="pt-BR" sz="1700" b="1" dirty="0" err="1" smtClean="0"/>
              <a:t>Research</a:t>
            </a:r>
            <a:r>
              <a:rPr lang="pt-BR" sz="1700" b="1" dirty="0" smtClean="0"/>
              <a:t> (IDAR)</a:t>
            </a:r>
            <a:r>
              <a:rPr lang="pt-BR" sz="1700" dirty="0" smtClean="0"/>
              <a:t> – 2010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sz="1800" dirty="0" smtClean="0"/>
              <a:t>A </a:t>
            </a:r>
            <a:r>
              <a:rPr lang="pt-BR" sz="1800" dirty="0" err="1" smtClean="0"/>
              <a:t>Probabilistic</a:t>
            </a:r>
            <a:r>
              <a:rPr lang="pt-BR" sz="1800" dirty="0" smtClean="0"/>
              <a:t> Approach for </a:t>
            </a:r>
            <a:r>
              <a:rPr lang="pt-BR" sz="1800" dirty="0" err="1" smtClean="0"/>
              <a:t>Automatically</a:t>
            </a:r>
            <a:r>
              <a:rPr lang="pt-BR" sz="1800" dirty="0" smtClean="0"/>
              <a:t> </a:t>
            </a:r>
            <a:r>
              <a:rPr lang="pt-BR" sz="1800" dirty="0" err="1" smtClean="0"/>
              <a:t>Filling</a:t>
            </a:r>
            <a:r>
              <a:rPr lang="pt-BR" sz="1800" dirty="0" smtClean="0"/>
              <a:t> </a:t>
            </a:r>
            <a:r>
              <a:rPr lang="pt-BR" sz="1800" dirty="0" err="1" smtClean="0"/>
              <a:t>Form-Based</a:t>
            </a:r>
            <a:r>
              <a:rPr lang="pt-BR" sz="1800" dirty="0" smtClean="0"/>
              <a:t> Web Interfaces. </a:t>
            </a:r>
            <a:r>
              <a:rPr lang="pt-BR" sz="1800" b="1" dirty="0" err="1" smtClean="0"/>
              <a:t>Proceedings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of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the</a:t>
            </a:r>
            <a:r>
              <a:rPr lang="pt-BR" sz="1800" b="1" dirty="0" smtClean="0"/>
              <a:t> VLDB </a:t>
            </a:r>
            <a:r>
              <a:rPr lang="pt-BR" sz="1800" b="1" dirty="0" err="1" smtClean="0"/>
              <a:t>Endowment</a:t>
            </a:r>
            <a:r>
              <a:rPr lang="pt-BR" sz="1800" b="1" dirty="0" smtClean="0"/>
              <a:t> (PVLDB)</a:t>
            </a:r>
            <a:r>
              <a:rPr lang="pt-BR" sz="1800" dirty="0" smtClean="0"/>
              <a:t> – 2010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sz="1700" dirty="0" err="1" smtClean="0"/>
              <a:t>Automatically</a:t>
            </a:r>
            <a:r>
              <a:rPr lang="pt-BR" sz="1700" dirty="0" smtClean="0"/>
              <a:t> </a:t>
            </a:r>
            <a:r>
              <a:rPr lang="pt-BR" sz="1700" dirty="0" err="1" smtClean="0"/>
              <a:t>filling</a:t>
            </a:r>
            <a:r>
              <a:rPr lang="pt-BR" sz="1700" dirty="0" smtClean="0"/>
              <a:t> </a:t>
            </a:r>
            <a:r>
              <a:rPr lang="pt-BR" sz="1700" dirty="0" err="1" smtClean="0"/>
              <a:t>form-based</a:t>
            </a:r>
            <a:r>
              <a:rPr lang="pt-BR" sz="1700" dirty="0" smtClean="0"/>
              <a:t> web interfaces </a:t>
            </a:r>
            <a:r>
              <a:rPr lang="pt-BR" sz="1700" dirty="0" err="1" smtClean="0"/>
              <a:t>with</a:t>
            </a:r>
            <a:r>
              <a:rPr lang="pt-BR" sz="1700" dirty="0" smtClean="0"/>
              <a:t> </a:t>
            </a:r>
            <a:r>
              <a:rPr lang="pt-BR" sz="1700" dirty="0" err="1" smtClean="0"/>
              <a:t>free</a:t>
            </a:r>
            <a:r>
              <a:rPr lang="pt-BR" sz="1700" dirty="0" smtClean="0"/>
              <a:t> </a:t>
            </a:r>
            <a:r>
              <a:rPr lang="pt-BR" sz="1700" dirty="0" err="1" smtClean="0"/>
              <a:t>text</a:t>
            </a:r>
            <a:r>
              <a:rPr lang="pt-BR" sz="1700" dirty="0" smtClean="0"/>
              <a:t> inputs. </a:t>
            </a:r>
            <a:r>
              <a:rPr lang="pt-BR" sz="1700" b="1" dirty="0" err="1" smtClean="0"/>
              <a:t>International</a:t>
            </a:r>
            <a:r>
              <a:rPr lang="pt-BR" sz="1700" b="1" dirty="0" smtClean="0"/>
              <a:t> </a:t>
            </a:r>
            <a:r>
              <a:rPr lang="pt-BR" sz="1700" b="1" dirty="0" err="1" smtClean="0"/>
              <a:t>Conference</a:t>
            </a:r>
            <a:r>
              <a:rPr lang="pt-BR" sz="1700" b="1" dirty="0" smtClean="0"/>
              <a:t> </a:t>
            </a:r>
            <a:r>
              <a:rPr lang="pt-BR" sz="1700" b="1" dirty="0" err="1" smtClean="0"/>
              <a:t>on</a:t>
            </a:r>
            <a:r>
              <a:rPr lang="pt-BR" sz="1700" b="1" dirty="0" smtClean="0"/>
              <a:t> World </a:t>
            </a:r>
            <a:r>
              <a:rPr lang="pt-BR" sz="1700" b="1" dirty="0" err="1" smtClean="0"/>
              <a:t>Wide</a:t>
            </a:r>
            <a:r>
              <a:rPr lang="pt-BR" sz="1700" b="1" dirty="0" smtClean="0"/>
              <a:t> Web (WWW)</a:t>
            </a:r>
            <a:r>
              <a:rPr lang="pt-BR" sz="1700" dirty="0" smtClean="0"/>
              <a:t> – 2009</a:t>
            </a:r>
          </a:p>
        </p:txBody>
      </p:sp>
    </p:spTree>
    <p:extLst>
      <p:ext uri="{BB962C8B-B14F-4D97-AF65-F5344CB8AC3E}">
        <p14:creationId xmlns:p14="http://schemas.microsoft.com/office/powerpoint/2010/main" val="288483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- Impacto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36660"/>
            <a:ext cx="8229600" cy="5181600"/>
          </a:xfrm>
        </p:spPr>
        <p:txBody>
          <a:bodyPr>
            <a:noAutofit/>
          </a:bodyPr>
          <a:lstStyle/>
          <a:p>
            <a:pPr marL="617220" lvl="1" indent="-342900">
              <a:buFont typeface="+mj-lt"/>
              <a:buAutoNum type="arabicPeriod" startAt="8"/>
            </a:pPr>
            <a:r>
              <a:rPr lang="pt-BR" sz="1800" smtClean="0"/>
              <a:t>Building a research social network from individual perspective. </a:t>
            </a:r>
            <a:r>
              <a:rPr lang="pt-BR" sz="1800" b="1" smtClean="0"/>
              <a:t>Joint Conference on Digital Libraries (JCDL) </a:t>
            </a:r>
            <a:r>
              <a:rPr lang="pt-BR" sz="1800" smtClean="0"/>
              <a:t>– 2011</a:t>
            </a:r>
          </a:p>
          <a:p>
            <a:pPr marL="617220" lvl="1" indent="-342900">
              <a:buFont typeface="+mj-lt"/>
              <a:buAutoNum type="arabicPeriod" startAt="8"/>
            </a:pPr>
            <a:r>
              <a:rPr lang="pt-BR" sz="1800" smtClean="0"/>
              <a:t>CiênciaBrasil – The Brazilian Portal of Science and Technology. </a:t>
            </a:r>
            <a:r>
              <a:rPr lang="pt-BR" sz="1800" b="1" smtClean="0"/>
              <a:t>Integrated Seminar of Software and Hardware</a:t>
            </a:r>
            <a:r>
              <a:rPr lang="pt-BR" sz="1800" smtClean="0"/>
              <a:t> </a:t>
            </a:r>
            <a:r>
              <a:rPr lang="pt-BR" sz="1800" b="1" smtClean="0"/>
              <a:t>(Semish)</a:t>
            </a:r>
            <a:r>
              <a:rPr lang="pt-BR" sz="1800" smtClean="0"/>
              <a:t>– 2011</a:t>
            </a:r>
          </a:p>
          <a:p>
            <a:pPr marL="617220" lvl="1" indent="-342900">
              <a:buFont typeface="+mj-lt"/>
              <a:buAutoNum type="arabicPeriod" startAt="8"/>
            </a:pPr>
            <a:r>
              <a:rPr lang="pt-BR" sz="1800" smtClean="0"/>
              <a:t>A flexible approach for extracting metadata from bibliographic citations. </a:t>
            </a:r>
            <a:r>
              <a:rPr lang="pt-BR" sz="1800" b="1" smtClean="0"/>
              <a:t>Journal of the American Society for Information Science and Technology (JASIST) </a:t>
            </a:r>
            <a:r>
              <a:rPr lang="pt-BR" sz="1800" smtClean="0"/>
              <a:t>– 2009</a:t>
            </a:r>
          </a:p>
          <a:p>
            <a:pPr marL="617220" lvl="1" indent="-342900">
              <a:buFont typeface="+mj-lt"/>
              <a:buAutoNum type="arabicPeriod" startAt="11"/>
            </a:pPr>
            <a:r>
              <a:rPr lang="pt-BR" sz="1800" smtClean="0"/>
              <a:t>Lightweight methods for large-scale product categorization. </a:t>
            </a:r>
            <a:r>
              <a:rPr lang="pt-BR" sz="1800" b="1" smtClean="0"/>
              <a:t>Journal of the American Society for Information Science and Technology (JASIST) </a:t>
            </a:r>
            <a:r>
              <a:rPr lang="pt-BR" sz="1800" smtClean="0"/>
              <a:t>– 2011</a:t>
            </a:r>
          </a:p>
          <a:p>
            <a:pPr marL="617220" lvl="1" indent="-342900">
              <a:buFont typeface="+mj-lt"/>
              <a:buAutoNum type="arabicPeriod" startAt="11"/>
            </a:pPr>
            <a:r>
              <a:rPr lang="pt-BR" sz="1800" smtClean="0"/>
              <a:t>Adaptive  and Fexible blocking for record linkage tasks. </a:t>
            </a:r>
            <a:r>
              <a:rPr lang="pt-BR" sz="1800" b="1" smtClean="0"/>
              <a:t>Journal of Information and Data Management (JDIM)</a:t>
            </a:r>
            <a:r>
              <a:rPr lang="pt-BR" sz="1800" smtClean="0"/>
              <a:t> – 2010</a:t>
            </a:r>
          </a:p>
          <a:p>
            <a:pPr marL="617220" lvl="1" indent="-342900">
              <a:buFont typeface="+mj-lt"/>
              <a:buAutoNum type="arabicPeriod" startAt="11"/>
            </a:pPr>
            <a:r>
              <a:rPr lang="pt-BR" sz="1800" smtClean="0"/>
              <a:t>Blocagem adptativa e flexível para o pareamento aproximado de registros. </a:t>
            </a:r>
            <a:r>
              <a:rPr lang="pt-BR" sz="1800" b="1" smtClean="0"/>
              <a:t>Brazilian Symposium on Databases (SBBD)</a:t>
            </a:r>
            <a:r>
              <a:rPr lang="pt-BR" sz="1800" smtClean="0"/>
              <a:t> – 2009</a:t>
            </a:r>
          </a:p>
          <a:p>
            <a:pPr marL="617220" lvl="1" indent="-342900">
              <a:buFont typeface="+mj-lt"/>
              <a:buAutoNum type="arabicPeriod" startAt="8"/>
            </a:pPr>
            <a:endParaRPr lang="pt-BR" sz="1800" smtClean="0"/>
          </a:p>
        </p:txBody>
      </p:sp>
    </p:spTree>
    <p:extLst>
      <p:ext uri="{BB962C8B-B14F-4D97-AF65-F5344CB8AC3E}">
        <p14:creationId xmlns:p14="http://schemas.microsoft.com/office/powerpoint/2010/main" val="233559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- Impacto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Tutoriais</a:t>
            </a:r>
          </a:p>
          <a:p>
            <a:pPr lvl="1"/>
            <a:r>
              <a:rPr lang="pt-BR" sz="2100" dirty="0" smtClean="0"/>
              <a:t>Evento Nacional – Simpósio Brasileiro de Banco de Dados 2011</a:t>
            </a:r>
          </a:p>
          <a:p>
            <a:pPr lvl="1"/>
            <a:r>
              <a:rPr lang="pt-BR" sz="2100" dirty="0" smtClean="0"/>
              <a:t>Evento Internacional – Alberto Mendelzon Workshop 2012</a:t>
            </a:r>
          </a:p>
          <a:p>
            <a:endParaRPr lang="pt-BR" sz="2400" dirty="0" smtClean="0"/>
          </a:p>
          <a:p>
            <a:r>
              <a:rPr lang="pt-BR" sz="2400" dirty="0" smtClean="0"/>
              <a:t>Análise de Citações – Google Scholar</a:t>
            </a:r>
          </a:p>
          <a:p>
            <a:pPr lvl="1"/>
            <a:r>
              <a:rPr lang="pt-BR" sz="2100" dirty="0" smtClean="0"/>
              <a:t>103 Citações</a:t>
            </a:r>
          </a:p>
          <a:p>
            <a:pPr lvl="1"/>
            <a:endParaRPr lang="pt-BR" sz="2100" dirty="0" smtClean="0"/>
          </a:p>
          <a:p>
            <a:r>
              <a:rPr lang="pt-BR" sz="2400" dirty="0" smtClean="0"/>
              <a:t>Dissertações e Teses influenciadas na UFAM</a:t>
            </a:r>
          </a:p>
          <a:p>
            <a:endParaRPr lang="pt-BR" sz="2100" dirty="0" smtClean="0"/>
          </a:p>
          <a:p>
            <a:r>
              <a:rPr lang="pt-BR" sz="2400" dirty="0" smtClean="0"/>
              <a:t>Trabalhos de mestrado foram selecionados para o CTD em 2010 e em 2011.</a:t>
            </a:r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44853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 de Aplicação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Comparadores de Preços (e-Shoppings) recebem e/ou coletam milhões de </a:t>
            </a:r>
            <a:r>
              <a:rPr lang="pt-BR" b="1" dirty="0" smtClean="0">
                <a:solidFill>
                  <a:srgbClr val="FF0000"/>
                </a:solidFill>
              </a:rPr>
              <a:t>ofertas de produtos não estruturadas</a:t>
            </a:r>
            <a:r>
              <a:rPr lang="pt-BR" dirty="0" smtClean="0"/>
              <a:t> de centenas de lojas diariamente</a:t>
            </a:r>
          </a:p>
          <a:p>
            <a:r>
              <a:rPr lang="pt-BR" dirty="0" smtClean="0"/>
              <a:t>Diferentes “estilos” dependendo da fonte (loja) ou do tipo de produto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914400" y="1524000"/>
            <a:ext cx="3505200" cy="36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i="1">
              <a:latin typeface="Gill Sans MT" pitchFamily="34" charset="0"/>
            </a:endParaRPr>
          </a:p>
        </p:txBody>
      </p:sp>
      <p:sp>
        <p:nvSpPr>
          <p:cNvPr id="11" name="Retângulo 13"/>
          <p:cNvSpPr/>
          <p:nvPr/>
        </p:nvSpPr>
        <p:spPr bwMode="auto">
          <a:xfrm>
            <a:off x="1566660" y="5913624"/>
            <a:ext cx="6062334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mtClean="0">
                <a:solidFill>
                  <a:srgbClr val="FF0000"/>
                </a:solidFill>
              </a:rPr>
              <a:t>Apple iPad 2 Wi-Fi + 3G 64 GB - Apple iOS 4 1 GHz - Black $589</a:t>
            </a:r>
            <a:endParaRPr lang="pt-BR" sz="1600">
              <a:solidFill>
                <a:srgbClr val="FF0000"/>
              </a:solidFill>
            </a:endParaRPr>
          </a:p>
        </p:txBody>
      </p:sp>
      <p:sp>
        <p:nvSpPr>
          <p:cNvPr id="12" name="Retângulo 14"/>
          <p:cNvSpPr/>
          <p:nvPr/>
        </p:nvSpPr>
        <p:spPr bwMode="auto">
          <a:xfrm>
            <a:off x="1702227" y="5496054"/>
            <a:ext cx="57912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rgbClr val="008000"/>
                </a:solidFill>
              </a:rPr>
              <a:t>LG - 32LE5300 - 32" LED-</a:t>
            </a:r>
            <a:r>
              <a:rPr lang="pt-BR" sz="1600" dirty="0" err="1" smtClean="0">
                <a:solidFill>
                  <a:srgbClr val="008000"/>
                </a:solidFill>
              </a:rPr>
              <a:t>backlit</a:t>
            </a:r>
            <a:r>
              <a:rPr lang="pt-BR" sz="1600" dirty="0" smtClean="0">
                <a:solidFill>
                  <a:srgbClr val="008000"/>
                </a:solidFill>
              </a:rPr>
              <a:t> LCD TV - 1080p (</a:t>
            </a:r>
            <a:r>
              <a:rPr lang="pt-BR" sz="1600" dirty="0" err="1" smtClean="0">
                <a:solidFill>
                  <a:srgbClr val="008000"/>
                </a:solidFill>
              </a:rPr>
              <a:t>FullHD</a:t>
            </a:r>
            <a:r>
              <a:rPr lang="pt-BR" sz="1600" dirty="0" smtClean="0">
                <a:solidFill>
                  <a:srgbClr val="008000"/>
                </a:solidFill>
              </a:rPr>
              <a:t>) - $400</a:t>
            </a:r>
            <a:endParaRPr lang="pt-BR" sz="1600" dirty="0">
              <a:solidFill>
                <a:srgbClr val="008000"/>
              </a:solidFill>
            </a:endParaRPr>
          </a:p>
        </p:txBody>
      </p:sp>
      <p:sp>
        <p:nvSpPr>
          <p:cNvPr id="13" name="Retângulo 16"/>
          <p:cNvSpPr/>
          <p:nvPr/>
        </p:nvSpPr>
        <p:spPr bwMode="auto">
          <a:xfrm>
            <a:off x="1435527" y="5102743"/>
            <a:ext cx="63246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mtClean="0"/>
              <a:t>HP Deskjet 3050 All-in-One Color Ink-jet - Printer / copier / scanner $50</a:t>
            </a:r>
            <a:endParaRPr lang="pt-BR" sz="1600"/>
          </a:p>
        </p:txBody>
      </p:sp>
      <p:sp>
        <p:nvSpPr>
          <p:cNvPr id="14" name="Retângulo 17"/>
          <p:cNvSpPr/>
          <p:nvPr/>
        </p:nvSpPr>
        <p:spPr bwMode="auto">
          <a:xfrm>
            <a:off x="1816527" y="4606330"/>
            <a:ext cx="55626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 smtClean="0">
                <a:solidFill>
                  <a:srgbClr val="0070C0"/>
                </a:solidFill>
              </a:rPr>
              <a:t>Mixter</a:t>
            </a:r>
            <a:r>
              <a:rPr lang="pt-BR" sz="1600" dirty="0" smtClean="0">
                <a:solidFill>
                  <a:srgbClr val="0070C0"/>
                </a:solidFill>
              </a:rPr>
              <a:t> Max </a:t>
            </a:r>
            <a:r>
              <a:rPr lang="pt-BR" sz="1600" dirty="0" err="1" smtClean="0">
                <a:solidFill>
                  <a:srgbClr val="0070C0"/>
                </a:solidFill>
              </a:rPr>
              <a:t>Accessory</a:t>
            </a:r>
            <a:r>
              <a:rPr lang="pt-BR" sz="1600" dirty="0" smtClean="0">
                <a:solidFill>
                  <a:srgbClr val="0070C0"/>
                </a:solidFill>
              </a:rPr>
              <a:t> Plasma TV Rack </a:t>
            </a:r>
            <a:r>
              <a:rPr lang="pt-BR" sz="1600" dirty="0" err="1" smtClean="0">
                <a:solidFill>
                  <a:srgbClr val="0070C0"/>
                </a:solidFill>
              </a:rPr>
              <a:t>Tilt</a:t>
            </a:r>
            <a:r>
              <a:rPr lang="pt-BR" sz="1600" dirty="0" smtClean="0">
                <a:solidFill>
                  <a:srgbClr val="0070C0"/>
                </a:solidFill>
              </a:rPr>
              <a:t> </a:t>
            </a:r>
            <a:r>
              <a:rPr lang="pt-BR" sz="1600" dirty="0" err="1" smtClean="0">
                <a:solidFill>
                  <a:srgbClr val="0070C0"/>
                </a:solidFill>
              </a:rPr>
              <a:t>Bracket</a:t>
            </a:r>
            <a:r>
              <a:rPr lang="pt-BR" sz="1600" dirty="0" smtClean="0">
                <a:solidFill>
                  <a:srgbClr val="0070C0"/>
                </a:solidFill>
              </a:rPr>
              <a:t> 248-A05 $65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15" name="Retângulo 15"/>
          <p:cNvSpPr/>
          <p:nvPr/>
        </p:nvSpPr>
        <p:spPr bwMode="auto">
          <a:xfrm>
            <a:off x="1168827" y="4134811"/>
            <a:ext cx="68580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Samsung - UN55D7000 - 55" </a:t>
            </a:r>
            <a:r>
              <a:rPr lang="pt-BR" sz="1600" dirty="0" err="1" smtClean="0">
                <a:solidFill>
                  <a:schemeClr val="accent2">
                    <a:lumMod val="75000"/>
                  </a:schemeClr>
                </a:solidFill>
              </a:rPr>
              <a:t>Class</a:t>
            </a: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 ( 54.6" </a:t>
            </a:r>
            <a:r>
              <a:rPr lang="pt-BR" sz="1600" dirty="0" err="1" smtClean="0">
                <a:solidFill>
                  <a:schemeClr val="accent2">
                    <a:lumMod val="75000"/>
                  </a:schemeClr>
                </a:solidFill>
              </a:rPr>
              <a:t>viewable</a:t>
            </a: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 ) LED-</a:t>
            </a:r>
            <a:r>
              <a:rPr lang="pt-BR" sz="1600" dirty="0" err="1" smtClean="0">
                <a:solidFill>
                  <a:schemeClr val="accent2">
                    <a:lumMod val="75000"/>
                  </a:schemeClr>
                </a:solidFill>
              </a:rPr>
              <a:t>backlit</a:t>
            </a:r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</a:rPr>
              <a:t> LCD ... $2,048</a:t>
            </a:r>
            <a:endParaRPr lang="pt-B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8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- Impacto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Tecnologias desenvolvidas no doutorado são utilizadas em uma startup que foi fundada durante este período.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Neemu atualmente possui a maior fatia do mercado de sistemas de busca e recomendação do e-commerce nacional.</a:t>
            </a:r>
            <a:endParaRPr lang="pt-BR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81" y="3281170"/>
            <a:ext cx="3314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3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Trabalhos Futuros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800" dirty="0" smtClean="0"/>
              <a:t>Gera</a:t>
            </a:r>
            <a:r>
              <a:rPr lang="pt-BR" sz="3800" dirty="0" smtClean="0"/>
              <a:t>ção de métodos </a:t>
            </a:r>
            <a:r>
              <a:rPr lang="pt-BR" sz="3800" dirty="0" err="1" smtClean="0"/>
              <a:t>transdutivos</a:t>
            </a:r>
            <a:r>
              <a:rPr lang="pt-BR" sz="3800" dirty="0" smtClean="0"/>
              <a:t> utilizando conhecimentos específicos cada domínio</a:t>
            </a:r>
            <a:endParaRPr lang="pt-BR" sz="3800" dirty="0" smtClean="0"/>
          </a:p>
          <a:p>
            <a:pPr marL="0" indent="0">
              <a:buNone/>
            </a:pPr>
            <a:endParaRPr lang="pt-BR" sz="3800" dirty="0" smtClean="0"/>
          </a:p>
          <a:p>
            <a:r>
              <a:rPr lang="pt-BR" sz="3800" dirty="0" smtClean="0"/>
              <a:t>Segmenta</a:t>
            </a:r>
            <a:r>
              <a:rPr lang="pt-BR" sz="3800" dirty="0" smtClean="0"/>
              <a:t>ção de Consultas de máquina de busca ou e-commerce</a:t>
            </a:r>
          </a:p>
          <a:p>
            <a:endParaRPr lang="pt-BR" sz="3800" dirty="0" smtClean="0"/>
          </a:p>
          <a:p>
            <a:r>
              <a:rPr lang="pt-BR" sz="3800" dirty="0" smtClean="0"/>
              <a:t>Geração automática de Bases de Conhecimento</a:t>
            </a:r>
            <a:endParaRPr lang="pt-BR" sz="3800" dirty="0" smtClean="0"/>
          </a:p>
          <a:p>
            <a:pPr>
              <a:buNone/>
            </a:pPr>
            <a:endParaRPr lang="pt-BR" sz="3800" dirty="0" smtClean="0"/>
          </a:p>
          <a:p>
            <a:r>
              <a:rPr lang="pt-BR" sz="3800" dirty="0" smtClean="0"/>
              <a:t>Melhoria da qualidade de extra</a:t>
            </a:r>
            <a:r>
              <a:rPr lang="pt-BR" sz="3800" dirty="0" smtClean="0"/>
              <a:t>ção através de feedback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32179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0"/>
            <a:ext cx="1823781" cy="21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23772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ap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1828800"/>
            <a:ext cx="1906554" cy="147748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7795" y="4354847"/>
            <a:ext cx="2055605" cy="13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098" name="Picture 2" descr="http://memoria.cnpq.br/img/logomarca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343400"/>
            <a:ext cx="2750073" cy="1219200"/>
          </a:xfrm>
          <a:prstGeom prst="rect">
            <a:avLst/>
          </a:prstGeom>
          <a:noFill/>
        </p:spPr>
      </p:pic>
      <p:pic>
        <p:nvPicPr>
          <p:cNvPr id="260100" name="Picture 4" descr="http://2.bp.blogspot.com/_5w7Fz_h2xQg/TFIs6WjsaAI/AAAAAAAAFnI/9ZTH2V9HCpM/s1600/Fapeam+aprovadas+quatro+propostas+para+o+edital+de+Astronom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505200"/>
            <a:ext cx="2286000" cy="2460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54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62000" y="990600"/>
            <a:ext cx="77724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Unsupervised Information Extraction by Text Segmentation</a:t>
            </a:r>
            <a:endParaRPr kumimoji="0" lang="pt-BR" sz="3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5" descr="ufam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97" y="5147731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" descr="Papel pardo"/>
          <p:cNvSpPr txBox="1">
            <a:spLocks noChangeArrowheads="1"/>
          </p:cNvSpPr>
          <p:nvPr/>
        </p:nvSpPr>
        <p:spPr bwMode="auto">
          <a:xfrm>
            <a:off x="3766343" y="2836333"/>
            <a:ext cx="4954323" cy="207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pt-BR" sz="2400" b="1" dirty="0" smtClean="0">
                <a:latin typeface="Palatino Linotype" pitchFamily="18" charset="0"/>
              </a:rPr>
              <a:t>Eli Cortez</a:t>
            </a:r>
          </a:p>
          <a:p>
            <a:pPr algn="ctr">
              <a:lnSpc>
                <a:spcPct val="135000"/>
              </a:lnSpc>
            </a:pPr>
            <a:r>
              <a:rPr lang="pt-BR" b="1" dirty="0" smtClean="0">
                <a:latin typeface="Palatino Linotype" pitchFamily="18" charset="0"/>
              </a:rPr>
              <a:t>Orientador: Altigran Soares da Silva</a:t>
            </a:r>
          </a:p>
          <a:p>
            <a:pPr algn="ctr">
              <a:lnSpc>
                <a:spcPct val="135000"/>
              </a:lnSpc>
            </a:pPr>
            <a:r>
              <a:rPr lang="pt-BR" b="1" dirty="0" smtClean="0">
                <a:latin typeface="Palatino Linotype" pitchFamily="18" charset="0"/>
              </a:rPr>
              <a:t>Universidade Federal do Amazonas</a:t>
            </a:r>
          </a:p>
          <a:p>
            <a:pPr algn="ctr">
              <a:lnSpc>
                <a:spcPct val="135000"/>
              </a:lnSpc>
            </a:pPr>
            <a:r>
              <a:rPr lang="pt-BR" b="1" dirty="0" smtClean="0">
                <a:latin typeface="Palatino Linotype" pitchFamily="18" charset="0"/>
              </a:rPr>
              <a:t>Instituto de Computação</a:t>
            </a:r>
          </a:p>
          <a:p>
            <a:pPr algn="ctr">
              <a:lnSpc>
                <a:spcPct val="135000"/>
              </a:lnSpc>
            </a:pPr>
            <a:r>
              <a:rPr lang="pt-BR" b="1" dirty="0" smtClean="0">
                <a:latin typeface="Palatino Linotype" pitchFamily="18" charset="0"/>
              </a:rPr>
              <a:t>Programa de Pós-Graduação em Informática</a:t>
            </a:r>
            <a:endParaRPr lang="pt-BR" b="1" dirty="0">
              <a:latin typeface="Palatino Linotype" pitchFamily="18" charset="0"/>
            </a:endParaRPr>
          </a:p>
        </p:txBody>
      </p:sp>
      <p:pic>
        <p:nvPicPr>
          <p:cNvPr id="102402" name="Picture 2" descr="http://onproductmanagement.net/wp-content/uploads/2010/03/questions-and-ans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84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Crescimento constante da </a:t>
            </a:r>
            <a:r>
              <a:rPr lang="pt-BR" i="1" dirty="0" smtClean="0"/>
              <a:t>World Wide Web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338920"/>
            <a:ext cx="75311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Crescimento constante da </a:t>
            </a:r>
            <a:r>
              <a:rPr lang="pt-BR" i="1" dirty="0" smtClean="0"/>
              <a:t>World Wide Web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Tipos de </a:t>
            </a:r>
            <a:r>
              <a:rPr lang="pt-BR" b="1" i="1" dirty="0" smtClean="0"/>
              <a:t>fontes</a:t>
            </a:r>
            <a:r>
              <a:rPr lang="pt-BR" dirty="0" smtClean="0"/>
              <a:t> de informação e </a:t>
            </a:r>
            <a:r>
              <a:rPr lang="pt-BR" b="1" i="1" dirty="0" smtClean="0"/>
              <a:t>formatos</a:t>
            </a:r>
            <a:r>
              <a:rPr lang="pt-BR" dirty="0" smtClean="0"/>
              <a:t> textuais.</a:t>
            </a:r>
          </a:p>
          <a:p>
            <a:pPr lvl="1"/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96" y="2749407"/>
            <a:ext cx="2511896" cy="944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373" y="2930844"/>
            <a:ext cx="893303" cy="89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280" y="4168037"/>
            <a:ext cx="1794554" cy="744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485" y="4112211"/>
            <a:ext cx="1396388" cy="744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73" y="4203696"/>
            <a:ext cx="1711575" cy="709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921" y="5261696"/>
            <a:ext cx="1262718" cy="1262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594" y="5317526"/>
            <a:ext cx="1917431" cy="1150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2971" y="5485775"/>
            <a:ext cx="1058720" cy="926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935010">
            <a:off x="641823" y="3374910"/>
            <a:ext cx="226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ndara"/>
                <a:cs typeface="Candara"/>
              </a:rPr>
              <a:t>Redes Sociais</a:t>
            </a:r>
            <a:endParaRPr lang="pt-BR" sz="2400" b="1" dirty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 rot="20935010">
            <a:off x="224582" y="4367812"/>
            <a:ext cx="270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ndara"/>
                <a:cs typeface="Candara"/>
              </a:rPr>
              <a:t>Shoppings Virtuais</a:t>
            </a:r>
            <a:endParaRPr lang="pt-BR" sz="2400" b="1" dirty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 rot="20935010">
            <a:off x="825119" y="5512954"/>
            <a:ext cx="15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andara"/>
                <a:cs typeface="Candara"/>
              </a:rPr>
              <a:t>Formatos</a:t>
            </a:r>
            <a:endParaRPr lang="pt-BR" sz="24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0212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Crescimento constante da </a:t>
            </a:r>
            <a:r>
              <a:rPr lang="pt-BR" i="1" dirty="0" smtClean="0"/>
              <a:t>World Wide Web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Tipos de </a:t>
            </a:r>
            <a:r>
              <a:rPr lang="pt-BR" b="1" i="1" dirty="0" smtClean="0"/>
              <a:t>fontes</a:t>
            </a:r>
            <a:r>
              <a:rPr lang="pt-BR" dirty="0" smtClean="0"/>
              <a:t> de informação e </a:t>
            </a:r>
            <a:r>
              <a:rPr lang="pt-BR" b="1" i="1" dirty="0" smtClean="0"/>
              <a:t>formatos</a:t>
            </a:r>
            <a:r>
              <a:rPr lang="pt-BR" dirty="0" smtClean="0"/>
              <a:t> textuais.</a:t>
            </a:r>
          </a:p>
          <a:p>
            <a:pPr lvl="1"/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96" y="2749407"/>
            <a:ext cx="2511896" cy="944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373" y="2930844"/>
            <a:ext cx="893303" cy="89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280" y="4168037"/>
            <a:ext cx="1794554" cy="744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485" y="4112211"/>
            <a:ext cx="1396388" cy="744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73" y="4203696"/>
            <a:ext cx="1711575" cy="709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921" y="5261696"/>
            <a:ext cx="1262718" cy="1262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594" y="5317526"/>
            <a:ext cx="1917431" cy="1150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2971" y="5485775"/>
            <a:ext cx="1058720" cy="926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935010">
            <a:off x="641823" y="3374910"/>
            <a:ext cx="226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Redes Sociais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 rot="20935010">
            <a:off x="224582" y="4367812"/>
            <a:ext cx="270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Shoppings Virtuais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 rot="20935010">
            <a:off x="825119" y="5512954"/>
            <a:ext cx="15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andara"/>
                <a:cs typeface="Candara"/>
              </a:rPr>
              <a:t>Formatos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424" y="2581999"/>
            <a:ext cx="8669943" cy="40893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48" y="2930844"/>
            <a:ext cx="845671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175M</a:t>
            </a:r>
            <a:r>
              <a:rPr lang="pt-BR" sz="6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Número Médio de </a:t>
            </a:r>
            <a:r>
              <a:rPr lang="pt-BR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Tweets</a:t>
            </a:r>
            <a:r>
              <a:rPr lang="pt-B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enviados por dia em 2012</a:t>
            </a:r>
            <a:endParaRPr lang="pt-BR" sz="66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2.7B</a:t>
            </a:r>
            <a:r>
              <a:rPr lang="pt-BR" sz="6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Número Médio de </a:t>
            </a:r>
            <a:r>
              <a:rPr lang="pt-BR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Likes</a:t>
            </a:r>
            <a:r>
              <a:rPr lang="pt-B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diários do </a:t>
            </a:r>
            <a:r>
              <a:rPr lang="pt-BR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Facebook</a:t>
            </a:r>
            <a:r>
              <a:rPr lang="pt-B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em 2012</a:t>
            </a:r>
          </a:p>
          <a:p>
            <a:endParaRPr lang="pt-BR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BR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0128" y="5343626"/>
            <a:ext cx="66704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Informações Pessoais, Produtos, Publicações, Empresas, Cidades, Opiniões, Preferências,…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4709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tmlPage-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40" y="309202"/>
            <a:ext cx="6392569" cy="63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8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Aplicação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e-Shopping Aggregators receive and/or crawl hundreds of thousands unstructured </a:t>
            </a:r>
            <a:r>
              <a:rPr lang="en-US" dirty="0" smtClean="0">
                <a:solidFill>
                  <a:srgbClr val="FF0000"/>
                </a:solidFill>
              </a:rPr>
              <a:t>product offers</a:t>
            </a:r>
            <a:r>
              <a:rPr lang="en-US" dirty="0" smtClean="0"/>
              <a:t> from thousands of stores</a:t>
            </a:r>
          </a:p>
          <a:p>
            <a:r>
              <a:rPr lang="en-US" dirty="0" smtClean="0"/>
              <a:t>Available as ordinary unstructured textual descriptions</a:t>
            </a:r>
          </a:p>
          <a:p>
            <a:r>
              <a:rPr lang="en-US" dirty="0" smtClean="0"/>
              <a:t>Different “styles” depending on the source and on the type of product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775" y="6400800"/>
            <a:ext cx="1981200" cy="365125"/>
          </a:xfrm>
        </p:spPr>
        <p:txBody>
          <a:bodyPr/>
          <a:lstStyle/>
          <a:p>
            <a:pPr>
              <a:defRPr/>
            </a:pPr>
            <a:fld id="{9D0D3B8D-B97B-414F-9587-B308C99E672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pSp>
        <p:nvGrpSpPr>
          <p:cNvPr id="5" name="Grupo 13"/>
          <p:cNvGrpSpPr>
            <a:grpSpLocks/>
          </p:cNvGrpSpPr>
          <p:nvPr/>
        </p:nvGrpSpPr>
        <p:grpSpPr bwMode="auto">
          <a:xfrm>
            <a:off x="228600" y="3733800"/>
            <a:ext cx="8763000" cy="2438400"/>
            <a:chOff x="442784" y="1447800"/>
            <a:chExt cx="6858000" cy="2591565"/>
          </a:xfrm>
        </p:grpSpPr>
        <p:sp>
          <p:nvSpPr>
            <p:cNvPr id="6" name="Retângulo 5"/>
            <p:cNvSpPr/>
            <p:nvPr/>
          </p:nvSpPr>
          <p:spPr>
            <a:xfrm>
              <a:off x="442784" y="2015150"/>
              <a:ext cx="6858000" cy="202421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Apple </a:t>
              </a:r>
              <a:r>
                <a:rPr lang="en-US" sz="2000" dirty="0" err="1"/>
                <a:t>iPad</a:t>
              </a:r>
              <a:r>
                <a:rPr lang="en-US" sz="2000" dirty="0"/>
                <a:t> 2 Wi-Fi + 3G 64 GB - Apple </a:t>
              </a:r>
              <a:r>
                <a:rPr lang="en-US" sz="2000" dirty="0" err="1"/>
                <a:t>iOS</a:t>
              </a:r>
              <a:r>
                <a:rPr lang="en-US" sz="2000" dirty="0"/>
                <a:t> 4 1 GHz - Black $589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LG - 32LE5300 - 32" LED-backlit LCD TV - 1080p (</a:t>
              </a:r>
              <a:r>
                <a:rPr lang="en-US" sz="2000" dirty="0" err="1"/>
                <a:t>FullHD</a:t>
              </a:r>
              <a:r>
                <a:rPr lang="en-US" sz="2000" dirty="0"/>
                <a:t>) - $400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Samsung - UN55D7000 - 55" Class ( 54.6" viewable ) LED-backlit LCD ... $2,048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Mixter</a:t>
              </a:r>
              <a:r>
                <a:rPr lang="en-US" sz="2000" dirty="0"/>
                <a:t> Max Accessory Plasma TV Rack Tilt Bracket 248-A05 $65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HP </a:t>
              </a:r>
              <a:r>
                <a:rPr lang="en-US" sz="2000" dirty="0" err="1"/>
                <a:t>Deskjet</a:t>
              </a:r>
              <a:r>
                <a:rPr lang="en-US" sz="2000" dirty="0"/>
                <a:t> 3050 All-in-One Color Ink-jet - Printer / copier / scanner $50</a:t>
              </a:r>
            </a:p>
          </p:txBody>
        </p:sp>
        <p:sp>
          <p:nvSpPr>
            <p:cNvPr id="7" name="CaixaDeTexto 9"/>
            <p:cNvSpPr txBox="1">
              <a:spLocks noChangeArrowheads="1"/>
            </p:cNvSpPr>
            <p:nvPr/>
          </p:nvSpPr>
          <p:spPr bwMode="auto">
            <a:xfrm>
              <a:off x="1066800" y="1447800"/>
              <a:ext cx="3505200" cy="5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i="1" dirty="0"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2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nhemu_nuve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0050"/>
            <a:ext cx="7656966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24"/>
          <p:cNvSpPr/>
          <p:nvPr/>
        </p:nvSpPr>
        <p:spPr>
          <a:xfrm>
            <a:off x="2819400" y="3276600"/>
            <a:ext cx="3276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/>
              <a:t>-Shopping Aggregation</a:t>
            </a:r>
            <a:endParaRPr lang="en-US" dirty="0" smtClean="0"/>
          </a:p>
        </p:txBody>
      </p:sp>
      <p:sp>
        <p:nvSpPr>
          <p:cNvPr id="15372" name="CaixaDeTexto 9"/>
          <p:cNvSpPr txBox="1">
            <a:spLocks noChangeArrowheads="1"/>
          </p:cNvSpPr>
          <p:nvPr/>
        </p:nvSpPr>
        <p:spPr bwMode="auto">
          <a:xfrm>
            <a:off x="914400" y="1524000"/>
            <a:ext cx="3505200" cy="36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i="1" dirty="0">
              <a:latin typeface="Gill Sans MT" pitchFamily="34" charset="0"/>
            </a:endParaRPr>
          </a:p>
        </p:txBody>
      </p:sp>
      <p:sp>
        <p:nvSpPr>
          <p:cNvPr id="15366" name="Espaço Reservado para Número de Slide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141E1C-D365-4A94-BDF9-B2BF672B12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  <p:sp>
        <p:nvSpPr>
          <p:cNvPr id="14" name="Retângulo 13"/>
          <p:cNvSpPr/>
          <p:nvPr/>
        </p:nvSpPr>
        <p:spPr bwMode="auto">
          <a:xfrm rot="19619847">
            <a:off x="1816666" y="3466346"/>
            <a:ext cx="57150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</a:rPr>
              <a:t>Apple </a:t>
            </a:r>
            <a:r>
              <a:rPr lang="en-US" sz="1600" dirty="0" err="1">
                <a:solidFill>
                  <a:srgbClr val="FF0000"/>
                </a:solidFill>
              </a:rPr>
              <a:t>iPad</a:t>
            </a:r>
            <a:r>
              <a:rPr lang="en-US" sz="1600" dirty="0">
                <a:solidFill>
                  <a:srgbClr val="FF0000"/>
                </a:solidFill>
              </a:rPr>
              <a:t> 2 Wi-Fi + 3G 64 GB - Apple </a:t>
            </a:r>
            <a:r>
              <a:rPr lang="en-US" sz="1600" dirty="0" err="1">
                <a:solidFill>
                  <a:srgbClr val="FF0000"/>
                </a:solidFill>
              </a:rPr>
              <a:t>iOS</a:t>
            </a:r>
            <a:r>
              <a:rPr lang="en-US" sz="1600" dirty="0">
                <a:solidFill>
                  <a:srgbClr val="FF0000"/>
                </a:solidFill>
              </a:rPr>
              <a:t> 4 1 GHz - Black $</a:t>
            </a:r>
            <a:r>
              <a:rPr lang="en-US" sz="1600" dirty="0" smtClean="0">
                <a:solidFill>
                  <a:srgbClr val="FF0000"/>
                </a:solidFill>
              </a:rPr>
              <a:t>589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 bwMode="auto">
          <a:xfrm rot="1504856">
            <a:off x="1475130" y="3555367"/>
            <a:ext cx="57912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92D050"/>
                </a:solidFill>
              </a:rPr>
              <a:t>LG </a:t>
            </a:r>
            <a:r>
              <a:rPr lang="en-US" sz="1600" dirty="0">
                <a:solidFill>
                  <a:srgbClr val="92D050"/>
                </a:solidFill>
              </a:rPr>
              <a:t>- 32LE5300 - 32" LED-backlit LCD TV - 1080p (</a:t>
            </a:r>
            <a:r>
              <a:rPr lang="en-US" sz="1600" dirty="0" err="1">
                <a:solidFill>
                  <a:srgbClr val="92D050"/>
                </a:solidFill>
              </a:rPr>
              <a:t>FullHD</a:t>
            </a:r>
            <a:r>
              <a:rPr lang="en-US" sz="1600" dirty="0">
                <a:solidFill>
                  <a:srgbClr val="92D050"/>
                </a:solidFill>
              </a:rPr>
              <a:t>) - $</a:t>
            </a:r>
            <a:r>
              <a:rPr lang="en-US" sz="1600" dirty="0" smtClean="0">
                <a:solidFill>
                  <a:srgbClr val="92D050"/>
                </a:solidFill>
              </a:rPr>
              <a:t>400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6" name="Retângulo 15"/>
          <p:cNvSpPr/>
          <p:nvPr/>
        </p:nvSpPr>
        <p:spPr bwMode="auto">
          <a:xfrm rot="20059277">
            <a:off x="1258698" y="4427326"/>
            <a:ext cx="68580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C000"/>
                </a:solidFill>
              </a:rPr>
              <a:t>Samsung </a:t>
            </a:r>
            <a:r>
              <a:rPr lang="en-US" sz="1600" dirty="0">
                <a:solidFill>
                  <a:srgbClr val="FFC000"/>
                </a:solidFill>
              </a:rPr>
              <a:t>- UN55D7000 - 55" Class ( 54.6" viewable ) LED-backlit LCD ... $</a:t>
            </a:r>
            <a:r>
              <a:rPr lang="en-US" sz="1600" dirty="0" smtClean="0">
                <a:solidFill>
                  <a:srgbClr val="FFC000"/>
                </a:solidFill>
              </a:rPr>
              <a:t>2,048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Retângulo 16"/>
          <p:cNvSpPr/>
          <p:nvPr/>
        </p:nvSpPr>
        <p:spPr bwMode="auto">
          <a:xfrm rot="670074">
            <a:off x="1093895" y="3962084"/>
            <a:ext cx="63246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HP </a:t>
            </a:r>
            <a:r>
              <a:rPr lang="en-US" sz="1600" dirty="0" err="1"/>
              <a:t>Deskjet</a:t>
            </a:r>
            <a:r>
              <a:rPr lang="en-US" sz="1600" dirty="0"/>
              <a:t> 3050 All-in-One Color Ink-jet - Printer / copier / scanner $50</a:t>
            </a:r>
          </a:p>
        </p:txBody>
      </p:sp>
      <p:sp>
        <p:nvSpPr>
          <p:cNvPr id="18" name="Retângulo 17"/>
          <p:cNvSpPr/>
          <p:nvPr/>
        </p:nvSpPr>
        <p:spPr bwMode="auto">
          <a:xfrm rot="19709641">
            <a:off x="821459" y="2804926"/>
            <a:ext cx="5562600" cy="33855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0070C0"/>
                </a:solidFill>
              </a:rPr>
              <a:t>Mixter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Max Accessory Plasma TV Rack Tilt Bracket 248-A05 $</a:t>
            </a:r>
            <a:r>
              <a:rPr lang="en-US" sz="1600" dirty="0" smtClean="0">
                <a:solidFill>
                  <a:srgbClr val="0070C0"/>
                </a:solidFill>
              </a:rPr>
              <a:t>65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0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05288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Principais</a:t>
            </a:r>
            <a:r>
              <a:rPr lang="en-US" sz="2400" dirty="0" smtClean="0"/>
              <a:t> </a:t>
            </a:r>
            <a:r>
              <a:rPr lang="en-US" sz="2400" dirty="0" err="1" smtClean="0"/>
              <a:t>Tarefas</a:t>
            </a:r>
            <a:endParaRPr lang="en-US" sz="2400" dirty="0" smtClean="0"/>
          </a:p>
          <a:p>
            <a:pPr lvl="1"/>
            <a:r>
              <a:rPr lang="en-US" sz="2000" dirty="0" err="1" smtClean="0"/>
              <a:t>Agregação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Ofertas</a:t>
            </a:r>
            <a:r>
              <a:rPr lang="en-US" sz="2000" dirty="0" smtClean="0"/>
              <a:t>: </a:t>
            </a:r>
            <a:r>
              <a:rPr lang="en-US" sz="2000" dirty="0" err="1" smtClean="0"/>
              <a:t>agrupar</a:t>
            </a:r>
            <a:r>
              <a:rPr lang="en-US" sz="2000" dirty="0" smtClean="0"/>
              <a:t> </a:t>
            </a:r>
            <a:r>
              <a:rPr lang="en-US" sz="2000" dirty="0" err="1" smtClean="0"/>
              <a:t>ofertas</a:t>
            </a:r>
            <a:r>
              <a:rPr lang="en-US" sz="2000" dirty="0" smtClean="0"/>
              <a:t> de um </a:t>
            </a:r>
            <a:r>
              <a:rPr lang="en-US" sz="2000" dirty="0" err="1" smtClean="0"/>
              <a:t>mesmo</a:t>
            </a:r>
            <a:r>
              <a:rPr lang="en-US" sz="2000" dirty="0" smtClean="0"/>
              <a:t> </a:t>
            </a:r>
            <a:r>
              <a:rPr lang="en-US" sz="2000" dirty="0" err="1" smtClean="0"/>
              <a:t>produto</a:t>
            </a:r>
            <a:endParaRPr lang="en-US" sz="2000" dirty="0" smtClean="0"/>
          </a:p>
          <a:p>
            <a:pPr lvl="1"/>
            <a:r>
              <a:rPr lang="en-US" sz="2000" dirty="0" err="1" smtClean="0"/>
              <a:t>Categorização</a:t>
            </a:r>
            <a:r>
              <a:rPr lang="en-US" sz="2000" dirty="0" smtClean="0"/>
              <a:t>: </a:t>
            </a:r>
            <a:r>
              <a:rPr lang="en-US" sz="2000" dirty="0" err="1" smtClean="0"/>
              <a:t>classificação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ofertas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categoria</a:t>
            </a:r>
            <a:r>
              <a:rPr lang="en-US" sz="2000" dirty="0" smtClean="0"/>
              <a:t> </a:t>
            </a:r>
            <a:r>
              <a:rPr lang="en-US" sz="2000" dirty="0" err="1" smtClean="0"/>
              <a:t>correta</a:t>
            </a:r>
            <a:endParaRPr lang="en-US" sz="2000" dirty="0" smtClean="0"/>
          </a:p>
          <a:p>
            <a:pPr lvl="1"/>
            <a:r>
              <a:rPr lang="en-US" sz="2000" dirty="0" err="1" smtClean="0"/>
              <a:t>Busca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estruturada</a:t>
            </a:r>
            <a:r>
              <a:rPr lang="en-US" sz="2000" dirty="0" smtClean="0"/>
              <a:t>: ex.,  </a:t>
            </a:r>
            <a:r>
              <a:rPr lang="en-US" sz="2000" dirty="0" err="1" smtClean="0"/>
              <a:t>busca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marca</a:t>
            </a:r>
            <a:endParaRPr lang="en-US" sz="2000" dirty="0" smtClean="0"/>
          </a:p>
          <a:p>
            <a:pPr lvl="1"/>
            <a:r>
              <a:rPr lang="en-US" sz="2000" dirty="0" err="1" smtClean="0"/>
              <a:t>Comparação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Preços</a:t>
            </a:r>
            <a:r>
              <a:rPr lang="en-US" sz="2000" dirty="0" smtClean="0"/>
              <a:t>: ex., </a:t>
            </a:r>
            <a:r>
              <a:rPr lang="en-US" sz="2000" dirty="0" err="1" smtClean="0"/>
              <a:t>tv</a:t>
            </a:r>
            <a:r>
              <a:rPr lang="en-US" sz="2000" dirty="0" smtClean="0"/>
              <a:t> 3D 40”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barata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Estas</a:t>
            </a:r>
            <a:r>
              <a:rPr lang="en-US" sz="2400" dirty="0" smtClean="0"/>
              <a:t> </a:t>
            </a:r>
            <a:r>
              <a:rPr lang="en-US" sz="2400" dirty="0" err="1" smtClean="0"/>
              <a:t>tarefas</a:t>
            </a:r>
            <a:r>
              <a:rPr lang="en-US" sz="2400" dirty="0" smtClean="0"/>
              <a:t> </a:t>
            </a:r>
            <a:r>
              <a:rPr lang="en-US" sz="2400" dirty="0" err="1" smtClean="0"/>
              <a:t>requerem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dados </a:t>
            </a:r>
            <a:r>
              <a:rPr lang="en-US" sz="2400" dirty="0" err="1" smtClean="0"/>
              <a:t>estejam</a:t>
            </a:r>
            <a:r>
              <a:rPr lang="en-US" sz="2400" dirty="0" smtClean="0"/>
              <a:t> </a:t>
            </a:r>
            <a:r>
              <a:rPr lang="en-US" sz="2400" dirty="0" err="1" smtClean="0"/>
              <a:t>corretamente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segmentados</a:t>
            </a:r>
            <a:r>
              <a:rPr lang="en-US" sz="2400" dirty="0" smtClean="0"/>
              <a:t> e </a:t>
            </a:r>
            <a:r>
              <a:rPr lang="en-US" sz="2400" dirty="0" err="1" smtClean="0"/>
              <a:t>rotulados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TV    Samsung     55”     LED</a:t>
            </a:r>
            <a:r>
              <a:rPr lang="en-US" sz="2800" dirty="0"/>
              <a:t>-backlit   </a:t>
            </a:r>
            <a:r>
              <a:rPr lang="en-US" sz="2800" dirty="0" smtClean="0"/>
              <a:t>  $2,048</a:t>
            </a:r>
            <a:r>
              <a:rPr lang="en-US" sz="3200" dirty="0" smtClean="0"/>
              <a:t> 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Aplicação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0D3B8D-B97B-414F-9587-B308C99E67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2189223" y="5111287"/>
            <a:ext cx="1371600" cy="38314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1459311" y="5111287"/>
            <a:ext cx="533400" cy="38314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3896366" y="5111287"/>
            <a:ext cx="675635" cy="38314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4862895" y="5111287"/>
            <a:ext cx="1941628" cy="38314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6880441" y="5111287"/>
            <a:ext cx="1351286" cy="38314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1408530" y="4615756"/>
            <a:ext cx="73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E13E2"/>
                </a:solidFill>
              </a:rPr>
              <a:t>Tipo</a:t>
            </a:r>
            <a:endParaRPr lang="en-US" sz="2400" i="1" dirty="0">
              <a:solidFill>
                <a:srgbClr val="0E13E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22903" y="4615756"/>
            <a:ext cx="9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E13E2"/>
                </a:solidFill>
              </a:rPr>
              <a:t>Marca</a:t>
            </a:r>
            <a:endParaRPr lang="en-US" sz="2400" i="1" dirty="0">
              <a:solidFill>
                <a:srgbClr val="0E13E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29679" y="4615756"/>
            <a:ext cx="12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E13E2"/>
                </a:solidFill>
              </a:rPr>
              <a:t>Tamanho</a:t>
            </a:r>
            <a:endParaRPr lang="en-US" sz="2400" i="1" dirty="0">
              <a:solidFill>
                <a:srgbClr val="0E13E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16430" y="4615756"/>
            <a:ext cx="166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E13E2"/>
                </a:solidFill>
              </a:rPr>
              <a:t>Tipo</a:t>
            </a:r>
            <a:r>
              <a:rPr lang="en-US" sz="2400" i="1" dirty="0" smtClean="0">
                <a:solidFill>
                  <a:srgbClr val="0E13E2"/>
                </a:solidFill>
              </a:rPr>
              <a:t> de </a:t>
            </a:r>
            <a:r>
              <a:rPr lang="en-US" sz="2400" i="1" dirty="0" err="1" smtClean="0">
                <a:solidFill>
                  <a:srgbClr val="0E13E2"/>
                </a:solidFill>
              </a:rPr>
              <a:t>Tela</a:t>
            </a:r>
            <a:endParaRPr lang="en-US" sz="2400" i="1" dirty="0">
              <a:solidFill>
                <a:srgbClr val="0E13E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077216" y="4615756"/>
            <a:ext cx="89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E13E2"/>
                </a:solidFill>
              </a:rPr>
              <a:t>Preço</a:t>
            </a:r>
            <a:endParaRPr lang="en-US" sz="2400" i="1" dirty="0">
              <a:solidFill>
                <a:srgbClr val="0E1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5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iForm - Experimentos</a:t>
            </a:r>
          </a:p>
        </p:txBody>
      </p:sp>
      <p:sp>
        <p:nvSpPr>
          <p:cNvPr id="40963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69613"/>
              </p:ext>
            </p:extLst>
          </p:nvPr>
        </p:nvGraphicFramePr>
        <p:xfrm>
          <a:off x="685800" y="2059038"/>
          <a:ext cx="5211186" cy="118579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67761"/>
                <a:gridCol w="1340511"/>
                <a:gridCol w="667638"/>
                <a:gridCol w="667638"/>
                <a:gridCol w="667638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Tipo do Campo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# Campos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P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R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F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Caixa de Texto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4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0.74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0.69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0.71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</a:tr>
              <a:tr h="336742"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Submissão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endParaRPr lang="pt-BR" sz="18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0.73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0.67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0.69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</a:tr>
            </a:tbl>
          </a:graphicData>
        </a:graphic>
      </p:graphicFrame>
      <p:sp>
        <p:nvSpPr>
          <p:cNvPr id="40990" name="CaixaDeTexto 4"/>
          <p:cNvSpPr txBox="1">
            <a:spLocks noChangeArrowheads="1"/>
          </p:cNvSpPr>
          <p:nvPr/>
        </p:nvSpPr>
        <p:spPr bwMode="auto">
          <a:xfrm>
            <a:off x="2921046" y="1644700"/>
            <a:ext cx="876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/>
              <a:t>Filmes</a:t>
            </a:r>
            <a:endParaRPr lang="pt-BR" sz="2000" b="1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172200" y="2244775"/>
            <a:ext cx="2362200" cy="9233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/>
              <a:t>iForm alcançou bons resultados em todos os datasets</a:t>
            </a: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371747"/>
              </p:ext>
            </p:extLst>
          </p:nvPr>
        </p:nvGraphicFramePr>
        <p:xfrm>
          <a:off x="457201" y="4043228"/>
          <a:ext cx="5439785" cy="194487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46150"/>
                <a:gridCol w="1402860"/>
                <a:gridCol w="696925"/>
                <a:gridCol w="696925"/>
                <a:gridCol w="696925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Tipo do Campo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# Campos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P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R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F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Caixa de</a:t>
                      </a:r>
                      <a:r>
                        <a:rPr lang="pt-BR" sz="1800" baseline="0" noProof="0" dirty="0" smtClean="0"/>
                        <a:t> Texto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2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0.89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0.69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 smtClean="0"/>
                        <a:t>0.78</a:t>
                      </a:r>
                      <a:endParaRPr lang="pt-BR" sz="1800" noProof="0" dirty="0"/>
                    </a:p>
                  </a:txBody>
                  <a:tcPr marL="105219" marR="105219" marT="52609" marB="52609"/>
                </a:tc>
              </a:tr>
              <a:tr h="336742"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Check Box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</a:tr>
              <a:tr h="336742"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Média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0.93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noProof="0" dirty="0" smtClean="0">
                          <a:solidFill>
                            <a:schemeClr val="tx1"/>
                          </a:solidFill>
                        </a:rPr>
                        <a:t>0.93</a:t>
                      </a:r>
                      <a:endParaRPr lang="pt-BR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05219" marR="105219" marT="52609" marB="52609"/>
                </a:tc>
              </a:tr>
              <a:tr h="336742"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Submissão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endParaRPr lang="pt-BR" sz="18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0.96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0.94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 smtClean="0">
                          <a:solidFill>
                            <a:schemeClr val="bg1"/>
                          </a:solidFill>
                        </a:rPr>
                        <a:t>0.95</a:t>
                      </a:r>
                      <a:endParaRPr lang="pt-BR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5219" marR="105219" marT="52609" marB="52609"/>
                </a:tc>
              </a:tr>
            </a:tbl>
          </a:graphicData>
        </a:graphic>
      </p:graphicFrame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2620162" y="3625715"/>
            <a:ext cx="1179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/>
              <a:t>Celulares</a:t>
            </a:r>
            <a:endParaRPr lang="pt-BR" sz="2000" b="1" dirty="0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096000" y="4437288"/>
            <a:ext cx="259080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/>
              <a:t>Qualidade de preenchimento acima de 0.9 de Medida F.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98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Extração de Informação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391460"/>
            <a:ext cx="8153400" cy="52578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Extração de Informação através de Segmentação de Texto.</a:t>
            </a:r>
          </a:p>
          <a:p>
            <a:pPr lvl="1"/>
            <a:endParaRPr lang="pt-BR" sz="1300" dirty="0" smtClean="0"/>
          </a:p>
          <a:p>
            <a:pPr lvl="1"/>
            <a:r>
              <a:rPr lang="pt-BR" sz="2400" b="1" dirty="0" smtClean="0"/>
              <a:t>Extração de valores de atributos</a:t>
            </a:r>
            <a:r>
              <a:rPr lang="pt-BR" sz="2400" dirty="0" smtClean="0"/>
              <a:t> que ocorrem implicitamente em </a:t>
            </a:r>
            <a:r>
              <a:rPr lang="pt-BR" sz="2400" b="1" dirty="0" smtClean="0"/>
              <a:t>registros </a:t>
            </a:r>
            <a:r>
              <a:rPr lang="pt-BR" sz="2400" b="1" dirty="0" err="1" smtClean="0"/>
              <a:t>semi</a:t>
            </a:r>
            <a:r>
              <a:rPr lang="pt-BR" sz="2400" b="1" dirty="0" err="1"/>
              <a:t>-</a:t>
            </a:r>
            <a:r>
              <a:rPr lang="pt-BR" sz="2400" b="1" dirty="0" err="1" smtClean="0"/>
              <a:t>estruturados</a:t>
            </a:r>
            <a:r>
              <a:rPr lang="pt-BR" sz="2400" b="1" dirty="0" smtClean="0"/>
              <a:t> </a:t>
            </a:r>
            <a:r>
              <a:rPr lang="pt-BR" sz="2400" dirty="0" smtClean="0"/>
              <a:t>na forma de texto contínuo.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r>
              <a:rPr lang="pt-BR" sz="2400" dirty="0" smtClean="0"/>
              <a:t>Porque é importante extrair informação?</a:t>
            </a:r>
          </a:p>
          <a:p>
            <a:pPr lvl="2"/>
            <a:r>
              <a:rPr lang="pt-BR" dirty="0" smtClean="0"/>
              <a:t>Consulta em dados estruturados, mineração de dados, pareamento de registros, …</a:t>
            </a:r>
          </a:p>
          <a:p>
            <a:endParaRPr lang="pt-BR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pPr lvl="2"/>
            <a:endParaRPr lang="pt-BR" dirty="0" smtClean="0"/>
          </a:p>
        </p:txBody>
      </p:sp>
      <p:pic>
        <p:nvPicPr>
          <p:cNvPr id="6" name="Picture 5" descr="segmenting-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1" y="3592706"/>
            <a:ext cx="7209088" cy="11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Contribuições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13994"/>
            <a:ext cx="8153400" cy="4936729"/>
          </a:xfrm>
        </p:spPr>
        <p:txBody>
          <a:bodyPr>
            <a:normAutofit fontScale="92500" lnSpcReduction="20000"/>
          </a:bodyPr>
          <a:lstStyle/>
          <a:p>
            <a:r>
              <a:rPr lang="pt-BR" sz="2700" dirty="0" smtClean="0"/>
              <a:t>Neste trabalho: Extração de Informação por Segmentação de Texto </a:t>
            </a:r>
            <a:r>
              <a:rPr lang="pt-BR" sz="2700" b="1" dirty="0" smtClean="0"/>
              <a:t>(EIST)</a:t>
            </a:r>
            <a:r>
              <a:rPr lang="pt-BR" sz="2700" dirty="0" smtClean="0"/>
              <a:t>.</a:t>
            </a:r>
          </a:p>
          <a:p>
            <a:r>
              <a:rPr lang="pt-BR" sz="2700" dirty="0" smtClean="0"/>
              <a:t>Problema importante e prático, frequentemente abordado na literatura</a:t>
            </a:r>
          </a:p>
          <a:p>
            <a:pPr marL="685800" lvl="2" indent="0">
              <a:buNone/>
            </a:pPr>
            <a:endParaRPr lang="pt-BR" i="1" dirty="0" smtClean="0"/>
          </a:p>
          <a:p>
            <a:pPr marL="685800" lvl="2" indent="0">
              <a:buNone/>
            </a:pPr>
            <a:r>
              <a:rPr lang="pt-BR" i="1" dirty="0" smtClean="0"/>
              <a:t>Borkar@SIGMOD'01,  McCallum@ICML'01, Agichtein@SIGKDD'04,  Mansuri@ICDE'06,  Zhao@SICDM'08,  Cortez@JASIST'09</a:t>
            </a:r>
          </a:p>
          <a:p>
            <a:pPr marL="1143000" lvl="3" indent="0">
              <a:buNone/>
            </a:pPr>
            <a:endParaRPr lang="pt-BR" dirty="0" smtClean="0"/>
          </a:p>
          <a:p>
            <a:r>
              <a:rPr lang="pt-BR" dirty="0" smtClean="0"/>
              <a:t>Abordagem não supervisionada:</a:t>
            </a:r>
          </a:p>
          <a:p>
            <a:pPr lvl="2"/>
            <a:r>
              <a:rPr lang="pt-BR" sz="2400" dirty="0" smtClean="0"/>
              <a:t>Utiliza informação estruturada já existente para</a:t>
            </a:r>
            <a:r>
              <a:rPr lang="pt-BR" sz="2400" dirty="0"/>
              <a:t> </a:t>
            </a:r>
            <a:r>
              <a:rPr lang="pt-BR" sz="2400" dirty="0" smtClean="0"/>
              <a:t>aprender características </a:t>
            </a:r>
            <a:r>
              <a:rPr lang="pt-BR" sz="2400" b="1" dirty="0" smtClean="0">
                <a:solidFill>
                  <a:srgbClr val="FF0000"/>
                </a:solidFill>
              </a:rPr>
              <a:t>relacionadas ao conteúdo</a:t>
            </a:r>
            <a:endParaRPr lang="pt-BR" sz="2400" dirty="0" smtClean="0"/>
          </a:p>
          <a:p>
            <a:pPr lvl="2"/>
            <a:r>
              <a:rPr lang="pt-BR" sz="2400" dirty="0" smtClean="0"/>
              <a:t>Explora características de conteúdo para o aprendizado automático de características</a:t>
            </a:r>
            <a:r>
              <a:rPr lang="pt-BR" sz="2400" b="1" dirty="0" smtClean="0">
                <a:solidFill>
                  <a:srgbClr val="FF0000"/>
                </a:solidFill>
              </a:rPr>
              <a:t> relacionadas à estrutura</a:t>
            </a:r>
            <a:r>
              <a:rPr lang="pt-BR" sz="2400" dirty="0" smtClean="0"/>
              <a:t> dos dados de entrada.</a:t>
            </a:r>
          </a:p>
        </p:txBody>
      </p:sp>
    </p:spTree>
    <p:extLst>
      <p:ext uri="{BB962C8B-B14F-4D97-AF65-F5344CB8AC3E}">
        <p14:creationId xmlns:p14="http://schemas.microsoft.com/office/powerpoint/2010/main" val="289713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Contribuições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V</a:t>
            </a:r>
            <a:r>
              <a:rPr lang="pt-BR" dirty="0" smtClean="0"/>
              <a:t>ários resultados baseados nesta abordagem: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ONDUX – On-Demand Unsupervised Learning for IE </a:t>
            </a:r>
          </a:p>
          <a:p>
            <a:pPr lvl="2"/>
            <a:r>
              <a:rPr lang="pt-BR" b="1" dirty="0" smtClean="0">
                <a:solidFill>
                  <a:srgbClr val="008000"/>
                </a:solidFill>
              </a:rPr>
              <a:t>SIGMOD’10, IDAR’10,  SBBD’11</a:t>
            </a:r>
          </a:p>
          <a:p>
            <a:pPr lvl="3"/>
            <a:endParaRPr lang="pt-BR" b="1" dirty="0" smtClean="0"/>
          </a:p>
          <a:p>
            <a:pPr lvl="1"/>
            <a:r>
              <a:rPr lang="pt-BR" dirty="0" smtClean="0"/>
              <a:t>JUDIE – Joint Unsupervised Structure Discovery and IE </a:t>
            </a:r>
          </a:p>
          <a:p>
            <a:pPr lvl="2"/>
            <a:r>
              <a:rPr lang="pt-BR" b="1" dirty="0" smtClean="0">
                <a:solidFill>
                  <a:srgbClr val="008000"/>
                </a:solidFill>
              </a:rPr>
              <a:t>SIGMOD’11</a:t>
            </a:r>
          </a:p>
          <a:p>
            <a:pPr lvl="3"/>
            <a:endParaRPr lang="pt-BR" b="1" dirty="0" smtClean="0"/>
          </a:p>
          <a:p>
            <a:pPr lvl="1"/>
            <a:r>
              <a:rPr lang="pt-BR" dirty="0" smtClean="0"/>
              <a:t>iForm – A Probabilistic Approach for Automatically Filling Form-Based Web Interfaces</a:t>
            </a:r>
          </a:p>
          <a:p>
            <a:pPr lvl="2"/>
            <a:r>
              <a:rPr lang="pt-BR" b="1" dirty="0" smtClean="0">
                <a:solidFill>
                  <a:srgbClr val="008000"/>
                </a:solidFill>
              </a:rPr>
              <a:t>WWW’09, VLDB’11</a:t>
            </a:r>
          </a:p>
          <a:p>
            <a:pPr marL="685800" lvl="2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4568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Relacionados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33173"/>
              </p:ext>
            </p:extLst>
          </p:nvPr>
        </p:nvGraphicFramePr>
        <p:xfrm>
          <a:off x="447370" y="1618420"/>
          <a:ext cx="8496105" cy="378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862"/>
                <a:gridCol w="3633821"/>
                <a:gridCol w="2631422"/>
              </a:tblGrid>
              <a:tr h="427570">
                <a:tc>
                  <a:txBody>
                    <a:bodyPr/>
                    <a:lstStyle/>
                    <a:p>
                      <a:r>
                        <a:rPr lang="pt-BR" noProof="0" dirty="0" smtClean="0">
                          <a:solidFill>
                            <a:srgbClr val="000000"/>
                          </a:solidFill>
                        </a:rPr>
                        <a:t>Métodos</a:t>
                      </a:r>
                      <a:endParaRPr lang="pt-BR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dirty="0" smtClean="0">
                          <a:solidFill>
                            <a:srgbClr val="000000"/>
                          </a:solidFill>
                        </a:rPr>
                        <a:t>Dependências</a:t>
                      </a:r>
                      <a:endParaRPr lang="pt-BR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dirty="0" smtClean="0">
                          <a:solidFill>
                            <a:srgbClr val="000000"/>
                          </a:solidFill>
                        </a:rPr>
                        <a:t>Referências</a:t>
                      </a:r>
                      <a:endParaRPr lang="pt-BR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26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0" noProof="0" dirty="0" smtClean="0"/>
                        <a:t>Linguagens para</a:t>
                      </a:r>
                      <a:r>
                        <a:rPr lang="pt-BR" b="1" i="0" baseline="0" noProof="0" dirty="0" smtClean="0"/>
                        <a:t> Wrappers</a:t>
                      </a:r>
                      <a:endParaRPr lang="pt-BR" b="1" i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noProof="0" dirty="0" smtClean="0">
                          <a:solidFill>
                            <a:srgbClr val="FF0000"/>
                          </a:solidFill>
                        </a:rPr>
                        <a:t>Regularidades do HTML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Arocena@ICDE'98</a:t>
                      </a:r>
                    </a:p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Crescenzi@IS'98</a:t>
                      </a:r>
                      <a:endParaRPr lang="pt-BR" sz="16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0" noProof="0" dirty="0" smtClean="0"/>
                        <a:t>Indução de Wrappers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noProof="0" dirty="0" smtClean="0">
                          <a:solidFill>
                            <a:srgbClr val="FF0000"/>
                          </a:solidFill>
                        </a:rPr>
                        <a:t>Regularidades do HTML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Hsu@IS'98</a:t>
                      </a:r>
                    </a:p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Kushmerick@AI'00</a:t>
                      </a:r>
                      <a:endParaRPr lang="pt-BR" sz="16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noProof="0" dirty="0" smtClean="0"/>
                        <a:t>Análise de HTML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noProof="0" dirty="0" smtClean="0">
                          <a:solidFill>
                            <a:srgbClr val="FF0000"/>
                          </a:solidFill>
                        </a:rPr>
                        <a:t>Regularidades do HTML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Crescenzi@VLDB'01</a:t>
                      </a:r>
                    </a:p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Dalvi@SIGMOD'09</a:t>
                      </a:r>
                    </a:p>
                  </a:txBody>
                  <a:tcPr/>
                </a:tc>
              </a:tr>
              <a:tr h="65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0" noProof="0" dirty="0" smtClean="0"/>
                        <a:t>NLP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E</a:t>
                      </a:r>
                      <a:r>
                        <a:rPr lang="pt-BR" baseline="0" noProof="0" dirty="0" smtClean="0"/>
                        <a:t>lementos </a:t>
                      </a:r>
                      <a:r>
                        <a:rPr lang="pt-BR" b="1" baseline="0" noProof="0" dirty="0" smtClean="0">
                          <a:solidFill>
                            <a:srgbClr val="FF0000"/>
                          </a:solidFill>
                        </a:rPr>
                        <a:t>linguísticos e gramaticais</a:t>
                      </a:r>
                      <a:endParaRPr lang="pt-BR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Mooney@NCAI'99</a:t>
                      </a:r>
                    </a:p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Soderland@ML'99</a:t>
                      </a:r>
                      <a:endParaRPr lang="pt-BR" sz="16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0" noProof="0" dirty="0" smtClean="0"/>
                        <a:t>Ontologias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C</a:t>
                      </a:r>
                      <a:r>
                        <a:rPr lang="pt-BR" baseline="0" noProof="0" dirty="0" smtClean="0"/>
                        <a:t>riação </a:t>
                      </a:r>
                      <a:r>
                        <a:rPr lang="pt-BR" b="1" baseline="0" noProof="0" dirty="0" smtClean="0">
                          <a:solidFill>
                            <a:srgbClr val="FF0000"/>
                          </a:solidFill>
                        </a:rPr>
                        <a:t>de ontologias.</a:t>
                      </a:r>
                      <a:endParaRPr lang="pt-BR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Embley@DKE'99</a:t>
                      </a:r>
                    </a:p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Embley@SIGMOD'99</a:t>
                      </a:r>
                      <a:endParaRPr lang="pt-BR" sz="16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14998" y="5600664"/>
            <a:ext cx="681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Estas desvantagens impedem a utilização destes métodos em um grande número de fontes textuais disponíveis na Web.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3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1227</TotalTime>
  <Words>2892</Words>
  <Application>Microsoft Macintosh PowerPoint</Application>
  <PresentationFormat>On-screen Show (4:3)</PresentationFormat>
  <Paragraphs>607</Paragraphs>
  <Slides>50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Median</vt:lpstr>
      <vt:lpstr>Equation</vt:lpstr>
      <vt:lpstr>Unsupervised Information Extraction by Text Segmentation</vt:lpstr>
      <vt:lpstr>Extração de Informação</vt:lpstr>
      <vt:lpstr>Desafios</vt:lpstr>
      <vt:lpstr>Exemplo de Aplicação</vt:lpstr>
      <vt:lpstr>Exemplo de Aplicação</vt:lpstr>
      <vt:lpstr>Extração de Informação</vt:lpstr>
      <vt:lpstr>Contribuições</vt:lpstr>
      <vt:lpstr>Contribuições</vt:lpstr>
      <vt:lpstr>Trabalhos Relacionados</vt:lpstr>
      <vt:lpstr>Trabalhos Relacionados</vt:lpstr>
      <vt:lpstr>Abordagem Proposta para EIST</vt:lpstr>
      <vt:lpstr>Abordagem Proposta para EIST</vt:lpstr>
      <vt:lpstr>Abordagem Proposta para EIST</vt:lpstr>
      <vt:lpstr>Abordagem Proposta para EIST</vt:lpstr>
      <vt:lpstr>Abordagem Proposta para EIST</vt:lpstr>
      <vt:lpstr>Abordagem Proposta para EIST</vt:lpstr>
      <vt:lpstr>Abordagem Proposta para EIST</vt:lpstr>
      <vt:lpstr>Abordagem Proposta para EIST</vt:lpstr>
      <vt:lpstr>Abordagem Proposta para EIST</vt:lpstr>
      <vt:lpstr>Abordagem Proposta para EIST</vt:lpstr>
      <vt:lpstr>Abordagem Proposta para EIST</vt:lpstr>
      <vt:lpstr>ONDUX On-Demand Unsupervised Learning for Information Extraction </vt:lpstr>
      <vt:lpstr>ONDUX</vt:lpstr>
      <vt:lpstr>ONDUX - Experimentos</vt:lpstr>
      <vt:lpstr>ONDUX - Experimentos</vt:lpstr>
      <vt:lpstr>JUDIE Joint Unsupervised Structure Discovery and Information Extraction</vt:lpstr>
      <vt:lpstr>JUDIE</vt:lpstr>
      <vt:lpstr>JUDIE</vt:lpstr>
      <vt:lpstr>JUDIE - Experimentos</vt:lpstr>
      <vt:lpstr>JUDIE - Experimentos</vt:lpstr>
      <vt:lpstr>iForm A Probabilistic Approach for Automatically Filling Form-Based Web Interfaces</vt:lpstr>
      <vt:lpstr>iForm</vt:lpstr>
      <vt:lpstr>iForm</vt:lpstr>
      <vt:lpstr>iForm - Experimentos</vt:lpstr>
      <vt:lpstr>Conclusões</vt:lpstr>
      <vt:lpstr>Conclusões - Impacto</vt:lpstr>
      <vt:lpstr>Conclusões - Impacto</vt:lpstr>
      <vt:lpstr>Conclusões - Impacto</vt:lpstr>
      <vt:lpstr>Conclusões - Impacto</vt:lpstr>
      <vt:lpstr>Conclusões - Impacto</vt:lpstr>
      <vt:lpstr>Trabalhos Futuros</vt:lpstr>
      <vt:lpstr>Agradecimentos</vt:lpstr>
      <vt:lpstr>PowerPoint Presentation</vt:lpstr>
      <vt:lpstr>Introdução</vt:lpstr>
      <vt:lpstr>Introdução</vt:lpstr>
      <vt:lpstr>Introdução</vt:lpstr>
      <vt:lpstr>PowerPoint Presentation</vt:lpstr>
      <vt:lpstr>Exemplo de Aplicação</vt:lpstr>
      <vt:lpstr>e-Shopping Aggregation</vt:lpstr>
      <vt:lpstr>iForm - Experimentos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Information Extraction by Text Segmentation</dc:title>
  <dc:creator>Eli Cortez</dc:creator>
  <cp:lastModifiedBy>Eli Cortez</cp:lastModifiedBy>
  <cp:revision>92</cp:revision>
  <dcterms:created xsi:type="dcterms:W3CDTF">2013-07-19T00:47:45Z</dcterms:created>
  <dcterms:modified xsi:type="dcterms:W3CDTF">2013-07-24T13:12:49Z</dcterms:modified>
</cp:coreProperties>
</file>